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8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81" r:id="rId21"/>
    <p:sldId id="282" r:id="rId22"/>
    <p:sldId id="278" r:id="rId23"/>
    <p:sldId id="287" r:id="rId24"/>
    <p:sldId id="279" r:id="rId25"/>
    <p:sldId id="286" r:id="rId26"/>
    <p:sldId id="288" r:id="rId27"/>
    <p:sldId id="289" r:id="rId28"/>
    <p:sldId id="290" r:id="rId29"/>
    <p:sldId id="291" r:id="rId30"/>
    <p:sldId id="292" r:id="rId31"/>
    <p:sldId id="294" r:id="rId32"/>
    <p:sldId id="295" r:id="rId33"/>
    <p:sldId id="296" r:id="rId34"/>
    <p:sldId id="298" r:id="rId35"/>
    <p:sldId id="301" r:id="rId36"/>
    <p:sldId id="302" r:id="rId37"/>
    <p:sldId id="303" r:id="rId38"/>
    <p:sldId id="304" r:id="rId39"/>
    <p:sldId id="305" r:id="rId40"/>
    <p:sldId id="306" r:id="rId41"/>
    <p:sldId id="307" r:id="rId42"/>
    <p:sldId id="308" r:id="rId43"/>
    <p:sldId id="309" r:id="rId44"/>
    <p:sldId id="310" r:id="rId45"/>
    <p:sldId id="311" r:id="rId46"/>
    <p:sldId id="312" r:id="rId47"/>
    <p:sldId id="313" r:id="rId48"/>
    <p:sldId id="314" r:id="rId49"/>
    <p:sldId id="315" r:id="rId50"/>
    <p:sldId id="316" r:id="rId51"/>
    <p:sldId id="317" r:id="rId52"/>
    <p:sldId id="318" r:id="rId53"/>
    <p:sldId id="319" r:id="rId54"/>
    <p:sldId id="320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93"/>
    <p:restoredTop sz="92943"/>
  </p:normalViewPr>
  <p:slideViewPr>
    <p:cSldViewPr snapToGrid="0" snapToObjects="1">
      <p:cViewPr varScale="1">
        <p:scale>
          <a:sx n="115" d="100"/>
          <a:sy n="115" d="100"/>
        </p:scale>
        <p:origin x="9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19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media/image1.tiff>
</file>

<file path=ppt/media/image11.tiff>
</file>

<file path=ppt/media/image12.tiff>
</file>

<file path=ppt/media/image2.tiff>
</file>

<file path=ppt/media/image21.png>
</file>

<file path=ppt/media/image29.png>
</file>

<file path=ppt/media/image30.png>
</file>

<file path=ppt/media/image31.png>
</file>

<file path=ppt/media/image32.png>
</file>

<file path=ppt/media/image35.jpeg>
</file>

<file path=ppt/media/image38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769C6B-765C-B349-81A5-AA59F03EB65E}" type="datetimeFigureOut">
              <a:rPr lang="en-US" smtClean="0"/>
              <a:t>6/24/18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3D0CC-30E4-B14D-89D0-81E00CB2D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6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7">
            <a:extLst>
              <a:ext uri="{FF2B5EF4-FFF2-40B4-BE49-F238E27FC236}">
                <a16:creationId xmlns:a16="http://schemas.microsoft.com/office/drawing/2014/main" id="{2DF340C5-831C-8B41-BEE4-E3BA77B05DB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fld id="{2780CDCB-FE13-B847-8403-9C48658AFF67}" type="slidenum">
              <a:rPr lang="en-US" altLang="en-US" b="0" baseline="0">
                <a:solidFill>
                  <a:schemeClr val="tx1"/>
                </a:solidFill>
              </a:rPr>
              <a:pPr/>
              <a:t>19</a:t>
            </a:fld>
            <a:endParaRPr lang="en-US" altLang="en-US" b="0" baseline="0">
              <a:solidFill>
                <a:schemeClr val="tx1"/>
              </a:solidFill>
            </a:endParaRPr>
          </a:p>
        </p:txBody>
      </p:sp>
      <p:sp>
        <p:nvSpPr>
          <p:cNvPr id="23554" name="Rectangle 2">
            <a:extLst>
              <a:ext uri="{FF2B5EF4-FFF2-40B4-BE49-F238E27FC236}">
                <a16:creationId xmlns:a16="http://schemas.microsoft.com/office/drawing/2014/main" id="{EB73F589-1457-0F46-9C3D-880A876965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0"/>
            <a:ext cx="297180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7128AC38-3AEF-314D-B122-054C076697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8774113"/>
            <a:ext cx="297180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56" name="Rectangle 4">
            <a:extLst>
              <a:ext uri="{FF2B5EF4-FFF2-40B4-BE49-F238E27FC236}">
                <a16:creationId xmlns:a16="http://schemas.microsoft.com/office/drawing/2014/main" id="{3A5E54BF-4227-6549-BDC9-CECF79DBDC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97180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3557" name="Rectangle 5">
            <a:extLst>
              <a:ext uri="{FF2B5EF4-FFF2-40B4-BE49-F238E27FC236}">
                <a16:creationId xmlns:a16="http://schemas.microsoft.com/office/drawing/2014/main" id="{457A074E-6A8A-2D4A-94D8-AB0F7432CF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464050"/>
            <a:ext cx="5029200" cy="4079875"/>
          </a:xfrm>
          <a:noFill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 eaLnBrk="1" hangingPunct="1"/>
            <a:endParaRPr lang="en-US" altLang="en-US"/>
          </a:p>
        </p:txBody>
      </p:sp>
      <p:sp>
        <p:nvSpPr>
          <p:cNvPr id="23558" name="Rectangle 6">
            <a:extLst>
              <a:ext uri="{FF2B5EF4-FFF2-40B4-BE49-F238E27FC236}">
                <a16:creationId xmlns:a16="http://schemas.microsoft.com/office/drawing/2014/main" id="{E0BB6282-2A34-EC47-A4BA-DFA819A14BD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63538" y="698500"/>
            <a:ext cx="6132512" cy="3451225"/>
          </a:xfrm>
          <a:ln w="12700" cap="flat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23794239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7">
            <a:extLst>
              <a:ext uri="{FF2B5EF4-FFF2-40B4-BE49-F238E27FC236}">
                <a16:creationId xmlns:a16="http://schemas.microsoft.com/office/drawing/2014/main" id="{C7BB02E7-45C1-D949-B461-BF71A0A727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7C33DA17-36D2-C245-A521-C2F23DCF13B2}" type="slidenum">
              <a:rPr lang="en-US" altLang="en-US"/>
              <a:pPr>
                <a:spcBef>
                  <a:spcPct val="0"/>
                </a:spcBef>
              </a:pPr>
              <a:t>39</a:t>
            </a:fld>
            <a:endParaRPr lang="en-US" altLang="en-US"/>
          </a:p>
        </p:txBody>
      </p:sp>
      <p:sp>
        <p:nvSpPr>
          <p:cNvPr id="19458" name="Rectangle 2">
            <a:extLst>
              <a:ext uri="{FF2B5EF4-FFF2-40B4-BE49-F238E27FC236}">
                <a16:creationId xmlns:a16="http://schemas.microsoft.com/office/drawing/2014/main" id="{78643030-D75A-A341-86DB-E9EAF3CE042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A8B76A44-F71A-4B47-93EB-DFD3D5E7A1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7680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7">
            <a:extLst>
              <a:ext uri="{FF2B5EF4-FFF2-40B4-BE49-F238E27FC236}">
                <a16:creationId xmlns:a16="http://schemas.microsoft.com/office/drawing/2014/main" id="{ED2AE009-0936-E24C-BA13-4124735C58E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A9B9C1B-EA0B-8442-AC6A-6DE75DE0EF03}" type="slidenum">
              <a:rPr lang="en-US" altLang="en-US"/>
              <a:pPr>
                <a:spcBef>
                  <a:spcPct val="0"/>
                </a:spcBef>
              </a:pPr>
              <a:t>40</a:t>
            </a:fld>
            <a:endParaRPr lang="en-US" altLang="en-US"/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26DB6654-DB6A-3445-8056-E601F637CB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78CBFA0D-3E5C-B945-8D97-CC6FE8980B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608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>
            <a:extLst>
              <a:ext uri="{FF2B5EF4-FFF2-40B4-BE49-F238E27FC236}">
                <a16:creationId xmlns:a16="http://schemas.microsoft.com/office/drawing/2014/main" id="{F2F8CB71-E4B7-B04E-8D25-E7055D9E2EF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25DA240E-5FC9-9746-AFC4-EDB30F246B5E}" type="slidenum">
              <a:rPr lang="en-US" altLang="en-US"/>
              <a:pPr>
                <a:spcBef>
                  <a:spcPct val="0"/>
                </a:spcBef>
              </a:pPr>
              <a:t>41</a:t>
            </a:fld>
            <a:endParaRPr lang="en-US" altLang="en-US"/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C138037F-3B6C-F54B-A040-640D9A6E848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DE8F98A7-6430-9A46-878A-E3343544FC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2992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>
            <a:extLst>
              <a:ext uri="{FF2B5EF4-FFF2-40B4-BE49-F238E27FC236}">
                <a16:creationId xmlns:a16="http://schemas.microsoft.com/office/drawing/2014/main" id="{F58EEA4B-1730-2A4D-9F5F-3B28D010288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955FB957-EF89-D34A-A34E-A71732CD9772}" type="slidenum">
              <a:rPr lang="en-US" altLang="en-US"/>
              <a:pPr>
                <a:spcBef>
                  <a:spcPct val="0"/>
                </a:spcBef>
              </a:pPr>
              <a:t>42</a:t>
            </a:fld>
            <a:endParaRPr lang="en-US" altLang="en-US"/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9CB7BB71-F1C1-1A45-B0F2-FDDFBA6980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8AE71609-3384-D149-8BF5-5D131E64CC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9143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>
            <a:extLst>
              <a:ext uri="{FF2B5EF4-FFF2-40B4-BE49-F238E27FC236}">
                <a16:creationId xmlns:a16="http://schemas.microsoft.com/office/drawing/2014/main" id="{5C820A38-0923-3344-918C-68313E73F46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8BBE2B5-B316-CB4D-B507-BC74D9258F85}" type="slidenum">
              <a:rPr lang="en-US" altLang="en-US"/>
              <a:pPr>
                <a:spcBef>
                  <a:spcPct val="0"/>
                </a:spcBef>
              </a:pPr>
              <a:t>43</a:t>
            </a:fld>
            <a:endParaRPr lang="en-US" altLang="en-US"/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A65946A6-13BC-7D49-9B55-A0BD46E30F4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CA4C47D4-C790-4E40-B135-D5024A8089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3068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>
            <a:extLst>
              <a:ext uri="{FF2B5EF4-FFF2-40B4-BE49-F238E27FC236}">
                <a16:creationId xmlns:a16="http://schemas.microsoft.com/office/drawing/2014/main" id="{2623C71A-106B-2A49-B54B-F62FFD8F21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B61CBCF7-5BA1-A241-8B6E-123628BB8A33}" type="slidenum">
              <a:rPr lang="en-US" altLang="en-US"/>
              <a:pPr>
                <a:spcBef>
                  <a:spcPct val="0"/>
                </a:spcBef>
              </a:pPr>
              <a:t>44</a:t>
            </a:fld>
            <a:endParaRPr lang="en-US" altLang="en-US"/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21755C4E-11D4-7E4C-AB70-1EF03516425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156D9A98-5314-E042-87D9-27B8F666F0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9961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>
            <a:extLst>
              <a:ext uri="{FF2B5EF4-FFF2-40B4-BE49-F238E27FC236}">
                <a16:creationId xmlns:a16="http://schemas.microsoft.com/office/drawing/2014/main" id="{6987323B-5F34-B444-816B-721F0B6B512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ED87A068-D080-0146-B236-3BDA3ECF9657}" type="slidenum">
              <a:rPr lang="en-US" altLang="en-US"/>
              <a:pPr>
                <a:spcBef>
                  <a:spcPct val="0"/>
                </a:spcBef>
              </a:pPr>
              <a:t>45</a:t>
            </a:fld>
            <a:endParaRPr lang="en-US" altLang="en-US"/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E0C68825-4CF6-5846-8BFF-4EC69ECFD9B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492B1827-746C-E848-9447-EF8E3041F7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83679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7">
            <a:extLst>
              <a:ext uri="{FF2B5EF4-FFF2-40B4-BE49-F238E27FC236}">
                <a16:creationId xmlns:a16="http://schemas.microsoft.com/office/drawing/2014/main" id="{72C9719E-FD03-C649-8C45-9C1AEF043D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3BFA997-3DE8-0448-A3FC-8541803C1807}" type="slidenum">
              <a:rPr lang="en-US" altLang="en-US"/>
              <a:pPr>
                <a:spcBef>
                  <a:spcPct val="0"/>
                </a:spcBef>
              </a:pPr>
              <a:t>46</a:t>
            </a:fld>
            <a:endParaRPr lang="en-US" altLang="en-US"/>
          </a:p>
        </p:txBody>
      </p:sp>
      <p:sp>
        <p:nvSpPr>
          <p:cNvPr id="39938" name="Rectangle 2">
            <a:extLst>
              <a:ext uri="{FF2B5EF4-FFF2-40B4-BE49-F238E27FC236}">
                <a16:creationId xmlns:a16="http://schemas.microsoft.com/office/drawing/2014/main" id="{53F26CF1-422C-944C-B637-5E98CAAC87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893F7629-79D4-834E-84E9-4B149C229E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1849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7">
            <a:extLst>
              <a:ext uri="{FF2B5EF4-FFF2-40B4-BE49-F238E27FC236}">
                <a16:creationId xmlns:a16="http://schemas.microsoft.com/office/drawing/2014/main" id="{5C3A23FB-7BD2-784E-9AF4-3118312480A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158DD80-A6DC-EC42-BC65-3CBA0B02DB3A}" type="slidenum">
              <a:rPr lang="en-US" altLang="en-US"/>
              <a:pPr>
                <a:spcBef>
                  <a:spcPct val="0"/>
                </a:spcBef>
              </a:pPr>
              <a:t>47</a:t>
            </a:fld>
            <a:endParaRPr lang="en-US" altLang="en-US"/>
          </a:p>
        </p:txBody>
      </p:sp>
      <p:sp>
        <p:nvSpPr>
          <p:cNvPr id="44034" name="Rectangle 2">
            <a:extLst>
              <a:ext uri="{FF2B5EF4-FFF2-40B4-BE49-F238E27FC236}">
                <a16:creationId xmlns:a16="http://schemas.microsoft.com/office/drawing/2014/main" id="{F79449A9-803D-AF44-8546-610BF208F04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41959503-B387-2E4A-9652-06EE66B5EE4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0891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7">
            <a:extLst>
              <a:ext uri="{FF2B5EF4-FFF2-40B4-BE49-F238E27FC236}">
                <a16:creationId xmlns:a16="http://schemas.microsoft.com/office/drawing/2014/main" id="{0877B8B8-C700-7544-8A98-73E10E7474A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3546916E-C406-5340-BBEA-19FF2C44F42F}" type="slidenum">
              <a:rPr lang="en-US" altLang="en-US"/>
              <a:pPr>
                <a:spcBef>
                  <a:spcPct val="0"/>
                </a:spcBef>
              </a:pPr>
              <a:t>48</a:t>
            </a:fld>
            <a:endParaRPr lang="en-US" altLang="en-US"/>
          </a:p>
        </p:txBody>
      </p:sp>
      <p:sp>
        <p:nvSpPr>
          <p:cNvPr id="46082" name="Rectangle 2">
            <a:extLst>
              <a:ext uri="{FF2B5EF4-FFF2-40B4-BE49-F238E27FC236}">
                <a16:creationId xmlns:a16="http://schemas.microsoft.com/office/drawing/2014/main" id="{127CD378-C9CC-4048-8714-20AF00B69C6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4981C198-225C-F04A-9CF6-0B51034912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381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>
            <a:extLst>
              <a:ext uri="{FF2B5EF4-FFF2-40B4-BE49-F238E27FC236}">
                <a16:creationId xmlns:a16="http://schemas.microsoft.com/office/drawing/2014/main" id="{A4E87BEB-542A-2B42-B96D-14DAA2BB61B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BCAD64BC-CCB1-8D4F-B7B5-0644F9EA694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solidFill>
                  <a:srgbClr val="0125FF"/>
                </a:solidFill>
                <a:ea typeface="ＭＳ Ｐゴシック" panose="020B0600070205080204" pitchFamily="34" charset="-128"/>
              </a:rPr>
              <a:t>Pulse.csv datafile</a:t>
            </a: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17411" name="Slide Number Placeholder 3">
            <a:extLst>
              <a:ext uri="{FF2B5EF4-FFF2-40B4-BE49-F238E27FC236}">
                <a16:creationId xmlns:a16="http://schemas.microsoft.com/office/drawing/2014/main" id="{65B3B096-85D1-6946-AE13-2CAFD68637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CAAD226A-6DD1-984E-825B-227F929BF79B}" type="slidenum">
              <a:rPr lang="en-US" altLang="en-US" sz="1200" smtClean="0"/>
              <a:pPr/>
              <a:t>27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3169646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>
            <a:extLst>
              <a:ext uri="{FF2B5EF4-FFF2-40B4-BE49-F238E27FC236}">
                <a16:creationId xmlns:a16="http://schemas.microsoft.com/office/drawing/2014/main" id="{7AEE7C59-F50A-844D-A9CF-B5F6B391685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BE5D07B-F6A0-214E-899B-69F439BDD77C}" type="slidenum">
              <a:rPr lang="en-US" altLang="en-US"/>
              <a:pPr>
                <a:spcBef>
                  <a:spcPct val="0"/>
                </a:spcBef>
              </a:pPr>
              <a:t>49</a:t>
            </a:fld>
            <a:endParaRPr lang="en-US" altLang="en-US"/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4E977056-21A2-F44A-80C9-D10E2F5908D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D2D2E6B0-5EBA-DB4E-8A62-AF41259DE6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8793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CAAC43A8-4154-E84C-8963-BA0797E8F69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AA12842F-AD8E-4642-8CD6-52E17ACA5A0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&gt; plot(Pulse$Gender~Pulse$Hgt)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&gt; abline(regmodel)</a:t>
            </a: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677C0964-80C2-C946-BF7F-7BC1C0E873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D999C6F-E8EC-3943-B683-E0809EA6FF34}" type="slidenum">
              <a:rPr lang="en-US" altLang="en-US" sz="1200" smtClean="0">
                <a:solidFill>
                  <a:srgbClr val="FFFF66"/>
                </a:solidFill>
                <a:latin typeface="Times New Roman" panose="02020603050405020304" pitchFamily="18" charset="0"/>
              </a:rPr>
              <a:pPr/>
              <a:t>28</a:t>
            </a:fld>
            <a:endParaRPr lang="en-US" altLang="en-US" sz="1200">
              <a:solidFill>
                <a:srgbClr val="FFFF66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51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2D57F08F-2E6E-5443-9E57-2D44BD05C14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4B80C97E-90EC-244D-A207-119FC21C04D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28B0F97D-F460-0240-B59F-52A9109199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EF4F15A1-C5B0-4E43-A4F5-4097D449BA50}" type="slidenum">
              <a:rPr lang="en-US" altLang="en-US" sz="1200" smtClean="0">
                <a:solidFill>
                  <a:srgbClr val="FFFF66"/>
                </a:solidFill>
                <a:latin typeface="Times New Roman" panose="02020603050405020304" pitchFamily="18" charset="0"/>
              </a:rPr>
              <a:pPr/>
              <a:t>33</a:t>
            </a:fld>
            <a:endParaRPr lang="en-US" altLang="en-US" sz="1200">
              <a:solidFill>
                <a:srgbClr val="FFFF66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608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>
            <a:extLst>
              <a:ext uri="{FF2B5EF4-FFF2-40B4-BE49-F238E27FC236}">
                <a16:creationId xmlns:a16="http://schemas.microsoft.com/office/drawing/2014/main" id="{3FAE0FA4-DB3B-3F41-B057-C36C0353F8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DBBFEE7F-0F56-364B-83C3-69512479FC7B}" type="slidenum">
              <a:rPr lang="en-US" altLang="en-US" sz="1200" smtClean="0">
                <a:solidFill>
                  <a:srgbClr val="FFFF66"/>
                </a:solidFill>
                <a:latin typeface="Times New Roman" panose="02020603050405020304" pitchFamily="18" charset="0"/>
              </a:rPr>
              <a:pPr/>
              <a:t>34</a:t>
            </a:fld>
            <a:endParaRPr lang="en-US" altLang="en-US" sz="1200">
              <a:solidFill>
                <a:srgbClr val="FFFF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54FE108B-2F6C-C243-A49A-CB1F418A1B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6324F416-869A-764D-9934-A30327CDCD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68236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>
            <a:extLst>
              <a:ext uri="{FF2B5EF4-FFF2-40B4-BE49-F238E27FC236}">
                <a16:creationId xmlns:a16="http://schemas.microsoft.com/office/drawing/2014/main" id="{FA477F70-85ED-6849-A3AA-606A0A64CB7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8350FD3A-A805-2747-AC5C-81582EF856C2}" type="slidenum">
              <a:rPr lang="en-US" altLang="en-US" sz="1200" smtClean="0">
                <a:solidFill>
                  <a:srgbClr val="FFFF66"/>
                </a:solidFill>
                <a:latin typeface="Times New Roman" panose="02020603050405020304" pitchFamily="18" charset="0"/>
              </a:rPr>
              <a:pPr/>
              <a:t>35</a:t>
            </a:fld>
            <a:endParaRPr lang="en-US" altLang="en-US" sz="1200">
              <a:solidFill>
                <a:srgbClr val="FFFF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74427F1E-0423-3D44-B169-03B15E65C68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BF941BCE-8587-8E43-8B79-83F05751E4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59370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>
            <a:extLst>
              <a:ext uri="{FF2B5EF4-FFF2-40B4-BE49-F238E27FC236}">
                <a16:creationId xmlns:a16="http://schemas.microsoft.com/office/drawing/2014/main" id="{2A7394E4-35E7-764E-8BFD-A414A80CD8A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16537C76-DD09-AB43-8A7E-6CB39B2DDE28}" type="slidenum">
              <a:rPr lang="en-US" altLang="en-US" sz="1200" smtClean="0">
                <a:solidFill>
                  <a:srgbClr val="FFFF66"/>
                </a:solidFill>
                <a:latin typeface="Times New Roman" panose="02020603050405020304" pitchFamily="18" charset="0"/>
              </a:rPr>
              <a:pPr/>
              <a:t>36</a:t>
            </a:fld>
            <a:endParaRPr lang="en-US" altLang="en-US" sz="1200">
              <a:solidFill>
                <a:srgbClr val="FFFF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D61A5F0A-8FA0-7544-BD8A-FE2CE2941A1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2DAA370C-DCE0-7C46-8CD0-C9BB7C3A2B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38761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7">
            <a:extLst>
              <a:ext uri="{FF2B5EF4-FFF2-40B4-BE49-F238E27FC236}">
                <a16:creationId xmlns:a16="http://schemas.microsoft.com/office/drawing/2014/main" id="{97CB42A1-A02B-9747-B89F-42D1C289537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5C78CA6-6EA2-4148-B6D1-2F8E4FDF01CF}" type="slidenum">
              <a:rPr lang="en-US" altLang="en-US"/>
              <a:pPr>
                <a:spcBef>
                  <a:spcPct val="0"/>
                </a:spcBef>
              </a:pPr>
              <a:t>37</a:t>
            </a:fld>
            <a:endParaRPr lang="en-US" altLang="en-US"/>
          </a:p>
        </p:txBody>
      </p:sp>
      <p:sp>
        <p:nvSpPr>
          <p:cNvPr id="15362" name="Rectangle 2">
            <a:extLst>
              <a:ext uri="{FF2B5EF4-FFF2-40B4-BE49-F238E27FC236}">
                <a16:creationId xmlns:a16="http://schemas.microsoft.com/office/drawing/2014/main" id="{3FEACB17-F3DB-8342-81E9-139CD2C46B8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67A1ED8E-109B-664C-A532-B37F72E7DD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3772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>
            <a:extLst>
              <a:ext uri="{FF2B5EF4-FFF2-40B4-BE49-F238E27FC236}">
                <a16:creationId xmlns:a16="http://schemas.microsoft.com/office/drawing/2014/main" id="{3B07323F-322D-624D-A407-E38F277F9F4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09982627-206C-EE45-8D16-FF8BB0BBAC9B}" type="slidenum">
              <a:rPr lang="en-US" altLang="en-US"/>
              <a:pPr>
                <a:spcBef>
                  <a:spcPct val="0"/>
                </a:spcBef>
              </a:pPr>
              <a:t>38</a:t>
            </a:fld>
            <a:endParaRPr lang="en-US" altLang="en-US"/>
          </a:p>
        </p:txBody>
      </p:sp>
      <p:sp>
        <p:nvSpPr>
          <p:cNvPr id="17410" name="Rectangle 2">
            <a:extLst>
              <a:ext uri="{FF2B5EF4-FFF2-40B4-BE49-F238E27FC236}">
                <a16:creationId xmlns:a16="http://schemas.microsoft.com/office/drawing/2014/main" id="{4EEB29FF-97E6-284F-B373-C167AFE98D0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59F3161A-4BB5-E248-9C47-D60F312394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814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11371-D6F2-FB4B-A2C5-FE5BD88E14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2AB2BF-96B0-324F-9A8B-9AC79AE26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A721D-19C2-F347-B939-E54F1D19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E3074-021F-A54D-9DF2-FAD1EAE2C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4A205-2BAA-8045-BFB9-4EE0C3885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216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5F6E1-0285-9E47-BA3B-EBBF3F3B5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AB264C-E0E6-4A40-B4F6-2366600658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43806-55A0-8740-88DC-CDC1FF816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03F675-5131-2149-A1F9-05F15E8B9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C45140-B387-4849-AD6C-D28A82FE3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199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CD3488-57A3-C548-8BB2-AA0573612A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022300-FAD7-5B41-84B5-D02C36127A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3260C-8BB8-E943-A3B1-0D14EC722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B659A-9460-C245-84CC-4A0CFBCE2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69954-86EB-1A44-B1EB-708612E26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826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249D-77E4-CE48-9592-628562E58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585" y="214314"/>
            <a:ext cx="10390716" cy="14620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FC854E4F-1F3B-7A43-9FDA-E97672B373BF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1576917" y="2017713"/>
            <a:ext cx="10363200" cy="41148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11">
            <a:extLst>
              <a:ext uri="{FF2B5EF4-FFF2-40B4-BE49-F238E27FC236}">
                <a16:creationId xmlns:a16="http://schemas.microsoft.com/office/drawing/2014/main" id="{BCB6B79A-2DF8-E247-894F-18DCB1785F8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BC6E4DA-A69C-EC4D-8232-BD65B347BB9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13">
            <a:extLst>
              <a:ext uri="{FF2B5EF4-FFF2-40B4-BE49-F238E27FC236}">
                <a16:creationId xmlns:a16="http://schemas.microsoft.com/office/drawing/2014/main" id="{E8FFE60B-35DE-414B-8D7F-48078271D58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3E470F-F107-8C41-83B7-F4470BFC279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91139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5D388-49F2-2040-A742-09ED95615AFC}"/>
              </a:ext>
            </a:extLst>
          </p:cNvPr>
          <p:cNvSpPr>
            <a:spLocks noGrp="1"/>
          </p:cNvSpPr>
          <p:nvPr>
            <p:ph type="title" sz="quarter"/>
          </p:nvPr>
        </p:nvSpPr>
        <p:spPr>
          <a:xfrm>
            <a:off x="1534585" y="214314"/>
            <a:ext cx="10390716" cy="14620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748CD-0264-9B4F-AE68-58C75BFA4DB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1576917" y="2017713"/>
            <a:ext cx="50800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E61A6-EBEC-6B4B-AFDA-CA23C282351A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860117" y="2017713"/>
            <a:ext cx="50800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34979E-263A-1C4C-952A-7137150B9152}"/>
              </a:ext>
            </a:extLst>
          </p:cNvPr>
          <p:cNvSpPr>
            <a:spLocks noGrp="1"/>
          </p:cNvSpPr>
          <p:nvPr>
            <p:ph sz="quarter" idx="3"/>
          </p:nvPr>
        </p:nvSpPr>
        <p:spPr>
          <a:xfrm>
            <a:off x="1576917" y="4151313"/>
            <a:ext cx="50800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E86099-55A0-3B47-BA21-B75CFAEA5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60117" y="4151313"/>
            <a:ext cx="5080000" cy="1981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54DB6984-FFE2-3F4D-80E5-E802C6918CD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7FA68D49-36DE-E54E-8A11-4230C91F95C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354FAE33-DF64-DD4E-8D6A-EA479D8D6F5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B502178-E794-214E-B3F4-8369ACBA573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16330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86137-CF7F-7E4D-B8B2-054F73D47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8F5FE-BC4A-884E-9E68-B4F49B6464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874ED3-A7F8-C046-885E-298E1C9BA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1A1FDC-F102-D74A-A6D0-71D2C8FF8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30EDC-5FBA-154D-AB91-15BC1CE53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10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39EF6-233D-FE4E-8C39-8AC1941D1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B7643-83F2-D84C-AE1A-844ABE05F5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51A5C7-6DAF-BD4A-B8D8-FEED6EB64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9F8F21-C709-7F44-BAAD-587022B88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EB21F-1FB7-824E-9F9A-FF4629231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329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DE90D-F739-4548-BE20-81041AEB9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881D0-D536-0B4D-99B1-FB250126A9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81BEF-FA4F-4348-8FAC-9AE746107D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BA680-F9C7-3548-A77A-11AD68005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27534C-07F9-F44B-8986-B382063FA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5BB513-45B5-294B-8534-93037571E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918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E1BDF-F351-FE42-B985-5FC907A28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6A3F0-0D99-234C-9FAA-4BC691195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C2706E-803F-FE43-B5AF-D49BAECD0C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080E15-FA36-B140-ACA2-141FCBBC3E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B148A2-1041-E743-9725-3E554EBA99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9E3E66-1CA3-B443-9501-3F2E4B62E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E0650B-A59D-1949-BF30-9AA17236D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37916A-0C44-7040-AF6C-D9216AC9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98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FF816-532D-2A46-8B92-F97932969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F57F73-FA08-9441-A91C-D9CB752CE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1EB7B0-FE29-6141-8063-ED77C84BF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E04F32-DFBB-4C42-98CB-2E77E9426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378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397C4A-999A-8147-AB00-CA21FD467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834A45-A6F5-1F40-9FDD-C3F569966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702E1B-83B6-4E4B-9F35-BCD9A4C7F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9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A50EC-1E72-C14F-B4F2-E8EE9E1DD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6F5C-9A51-F54B-A439-0E1C6BD94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1FC49D-B20B-E346-9D0E-ED1AD048DA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2C9C43-E55C-824E-BD0A-30290B826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7ECBC-DB34-A242-909D-F36D9C7A6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D1F54-32B2-3245-B606-FC57DBCBC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09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360D8-9FDF-4E47-92C2-23AC50E03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27EE00-B260-FB40-8A96-82052F006E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7C987E-AA8E-4E4D-BF22-CB02907BD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3A59B-40E8-A641-9555-E612D531C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F6601-56F2-DD4F-8B46-1D1FAEB4D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8AB51D-14B8-F540-A0B9-31FBAB3EC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27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8BCBBA-1236-4B4C-A32E-7D5ADAFAD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49E02-E3D4-3C43-92A2-9D5C9CFA5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80DE0-3CD0-114C-9E29-471766DA32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8D552-9707-2D44-A0FB-4BA2E1DF5BC5}" type="datetimeFigureOut">
              <a:rPr lang="en-US" smtClean="0"/>
              <a:t>6/24/18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A9FC8-7DF2-5541-870C-E8B1B4EA19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613CC-ACA9-4A4B-98AA-F1AD6FD7FE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A9CB2C-E280-4748-89CA-E1840F439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49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4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oleObject" Target="../embeddings/oleObject5.bin"/><Relationship Id="rId7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3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1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2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23.e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22.emf"/><Relationship Id="rId4" Type="http://schemas.openxmlformats.org/officeDocument/2006/relationships/oleObject" Target="../embeddings/oleObject12.bin"/><Relationship Id="rId9" Type="http://schemas.openxmlformats.org/officeDocument/2006/relationships/image" Target="../media/image24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6.bin"/><Relationship Id="rId5" Type="http://schemas.openxmlformats.org/officeDocument/2006/relationships/image" Target="../media/image25.emf"/><Relationship Id="rId4" Type="http://schemas.openxmlformats.org/officeDocument/2006/relationships/oleObject" Target="../embeddings/oleObject15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8.bin"/><Relationship Id="rId5" Type="http://schemas.openxmlformats.org/officeDocument/2006/relationships/image" Target="../media/image19.emf"/><Relationship Id="rId10" Type="http://schemas.openxmlformats.org/officeDocument/2006/relationships/oleObject" Target="../embeddings/oleObject20.bin"/><Relationship Id="rId4" Type="http://schemas.openxmlformats.org/officeDocument/2006/relationships/oleObject" Target="../embeddings/oleObject17.bin"/><Relationship Id="rId9" Type="http://schemas.openxmlformats.org/officeDocument/2006/relationships/image" Target="../media/image28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3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21.bin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36.emf"/><Relationship Id="rId4" Type="http://schemas.openxmlformats.org/officeDocument/2006/relationships/oleObject" Target="../embeddings/oleObject23.bin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5.jpeg"/><Relationship Id="rId5" Type="http://schemas.openxmlformats.org/officeDocument/2006/relationships/image" Target="../media/image37.emf"/><Relationship Id="rId4" Type="http://schemas.openxmlformats.org/officeDocument/2006/relationships/oleObject" Target="../embeddings/oleObject24.bin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86E96C-71A1-954D-94CE-EAEEF1E6E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6028" y="2279649"/>
            <a:ext cx="51943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669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>
            <a:extLst>
              <a:ext uri="{FF2B5EF4-FFF2-40B4-BE49-F238E27FC236}">
                <a16:creationId xmlns:a16="http://schemas.microsoft.com/office/drawing/2014/main" id="{FC547F9D-A777-0B4B-8AB4-CEEF5E5DBE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Regression equation…</a:t>
            </a:r>
          </a:p>
        </p:txBody>
      </p:sp>
      <p:graphicFrame>
        <p:nvGraphicFramePr>
          <p:cNvPr id="14338" name="Object 3">
            <a:extLst>
              <a:ext uri="{FF2B5EF4-FFF2-40B4-BE49-F238E27FC236}">
                <a16:creationId xmlns:a16="http://schemas.microsoft.com/office/drawing/2014/main" id="{A9973449-EF06-C641-AC84-4B6833B8EA2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05001" y="2971801"/>
          <a:ext cx="8247063" cy="1592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Equation" r:id="rId3" imgW="27203400" imgH="5270500" progId="Equation.3">
                  <p:embed/>
                </p:oleObj>
              </mc:Choice>
              <mc:Fallback>
                <p:oleObj name="Equation" r:id="rId3" imgW="27203400" imgH="5270500" progId="Equation.3">
                  <p:embed/>
                  <p:pic>
                    <p:nvPicPr>
                      <p:cNvPr id="14338" name="Object 3">
                        <a:extLst>
                          <a:ext uri="{FF2B5EF4-FFF2-40B4-BE49-F238E27FC236}">
                            <a16:creationId xmlns:a16="http://schemas.microsoft.com/office/drawing/2014/main" id="{A9973449-EF06-C641-AC84-4B6833B8EA2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1" y="2971801"/>
                        <a:ext cx="8247063" cy="1592263"/>
                      </a:xfrm>
                      <a:prstGeom prst="rect">
                        <a:avLst/>
                      </a:prstGeom>
                      <a:solidFill>
                        <a:srgbClr val="FFFF99"/>
                      </a:solidFill>
                      <a:ln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39" name="Text Box 4">
            <a:extLst>
              <a:ext uri="{FF2B5EF4-FFF2-40B4-BE49-F238E27FC236}">
                <a16:creationId xmlns:a16="http://schemas.microsoft.com/office/drawing/2014/main" id="{47A6FB2B-91F4-E04F-B903-BE16FE07E3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2286001"/>
            <a:ext cx="7010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aseline="0">
                <a:solidFill>
                  <a:schemeClr val="tx1"/>
                </a:solidFill>
              </a:rPr>
              <a:t>Expected value of y at a given level of </a:t>
            </a:r>
            <a:r>
              <a:rPr lang="en-US" altLang="en-US" sz="2000" i="1" baseline="0">
                <a:solidFill>
                  <a:schemeClr val="tx1"/>
                </a:solidFill>
              </a:rPr>
              <a:t>x</a:t>
            </a:r>
            <a:r>
              <a:rPr lang="en-US" altLang="en-US" sz="2000" baseline="0">
                <a:solidFill>
                  <a:schemeClr val="tx1"/>
                </a:solidFill>
              </a:rPr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1863673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EC244C22-D191-2F4C-A977-4B73052744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Predicted value for an individual…</a:t>
            </a:r>
          </a:p>
        </p:txBody>
      </p:sp>
      <p:sp>
        <p:nvSpPr>
          <p:cNvPr id="15362" name="Rectangle 3">
            <a:extLst>
              <a:ext uri="{FF2B5EF4-FFF2-40B4-BE49-F238E27FC236}">
                <a16:creationId xmlns:a16="http://schemas.microsoft.com/office/drawing/2014/main" id="{171B5D42-FFC2-BD47-AEA2-B51129B736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>
                <a:latin typeface="Times New Roman" panose="02020603050405020304" pitchFamily="18" charset="0"/>
              </a:rPr>
              <a:t>y</a:t>
            </a:r>
            <a:r>
              <a:rPr lang="en-US" altLang="en-US" baseline="-25000">
                <a:latin typeface="Times New Roman" panose="02020603050405020304" pitchFamily="18" charset="0"/>
              </a:rPr>
              <a:t>i</a:t>
            </a:r>
            <a:r>
              <a:rPr lang="en-US" altLang="en-US">
                <a:latin typeface="Times New Roman" panose="02020603050405020304" pitchFamily="18" charset="0"/>
              </a:rPr>
              <a:t>=     </a:t>
            </a:r>
            <a:r>
              <a:rPr lang="en-US" altLang="en-US">
                <a:latin typeface="Times New Roman" panose="02020603050405020304" pitchFamily="18" charset="0"/>
                <a:sym typeface="Symbol" pitchFamily="2" charset="2"/>
              </a:rPr>
              <a:t> + </a:t>
            </a:r>
            <a:r>
              <a:rPr lang="en-US" altLang="en-US">
                <a:latin typeface="Times New Roman" panose="02020603050405020304" pitchFamily="18" charset="0"/>
              </a:rPr>
              <a:t>*x</a:t>
            </a:r>
            <a:r>
              <a:rPr lang="en-US" altLang="en-US" baseline="-25000">
                <a:latin typeface="Times New Roman" panose="02020603050405020304" pitchFamily="18" charset="0"/>
              </a:rPr>
              <a:t>i</a:t>
            </a:r>
            <a:r>
              <a:rPr lang="en-US" altLang="en-US">
                <a:latin typeface="Times New Roman" panose="02020603050405020304" pitchFamily="18" charset="0"/>
              </a:rPr>
              <a:t>    +   random error</a:t>
            </a:r>
            <a:r>
              <a:rPr lang="en-US" altLang="en-US" baseline="-25000">
                <a:latin typeface="Times New Roman" panose="02020603050405020304" pitchFamily="18" charset="0"/>
              </a:rPr>
              <a:t>i</a:t>
            </a:r>
            <a:endParaRPr lang="en-US" altLang="en-US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ClrTx/>
              <a:buFontTx/>
              <a:buNone/>
            </a:pPr>
            <a:endParaRPr lang="en-US" altLang="en-US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ClrTx/>
              <a:buFontTx/>
              <a:buNone/>
            </a:pPr>
            <a:endParaRPr lang="en-US" altLang="en-US">
              <a:latin typeface="Times New Roman" panose="02020603050405020304" pitchFamily="18" charset="0"/>
            </a:endParaRPr>
          </a:p>
        </p:txBody>
      </p:sp>
      <p:grpSp>
        <p:nvGrpSpPr>
          <p:cNvPr id="1134596" name="Group 4">
            <a:extLst>
              <a:ext uri="{FF2B5EF4-FFF2-40B4-BE49-F238E27FC236}">
                <a16:creationId xmlns:a16="http://schemas.microsoft.com/office/drawing/2014/main" id="{0255716A-3EFA-C145-A038-7132B8B3CCDF}"/>
              </a:ext>
            </a:extLst>
          </p:cNvPr>
          <p:cNvGrpSpPr>
            <a:grpSpLocks/>
          </p:cNvGrpSpPr>
          <p:nvPr/>
        </p:nvGrpSpPr>
        <p:grpSpPr bwMode="auto">
          <a:xfrm>
            <a:off x="3597442" y="1825625"/>
            <a:ext cx="4495800" cy="2012950"/>
            <a:chOff x="2400" y="1632"/>
            <a:chExt cx="2400" cy="1268"/>
          </a:xfrm>
        </p:grpSpPr>
        <p:sp>
          <p:nvSpPr>
            <p:cNvPr id="15369" name="Rectangle 5">
              <a:extLst>
                <a:ext uri="{FF2B5EF4-FFF2-40B4-BE49-F238E27FC236}">
                  <a16:creationId xmlns:a16="http://schemas.microsoft.com/office/drawing/2014/main" id="{BAF71948-74E0-CE4B-B773-AEE57FC9B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" y="1632"/>
              <a:ext cx="1392" cy="384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00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>
                <a:solidFill>
                  <a:schemeClr val="tx1"/>
                </a:solidFill>
              </a:endParaRPr>
            </a:p>
          </p:txBody>
        </p:sp>
        <p:sp>
          <p:nvSpPr>
            <p:cNvPr id="15370" name="Line 6">
              <a:extLst>
                <a:ext uri="{FF2B5EF4-FFF2-40B4-BE49-F238E27FC236}">
                  <a16:creationId xmlns:a16="http://schemas.microsoft.com/office/drawing/2014/main" id="{C5E742F8-F028-B74B-859C-7A64839A333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696" y="2064"/>
              <a:ext cx="336" cy="336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71" name="Text Box 7">
              <a:extLst>
                <a:ext uri="{FF2B5EF4-FFF2-40B4-BE49-F238E27FC236}">
                  <a16:creationId xmlns:a16="http://schemas.microsoft.com/office/drawing/2014/main" id="{08623612-B445-6C4B-B575-A9DF0BB200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0" y="2304"/>
              <a:ext cx="1440" cy="5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800" b="0" baseline="0">
                  <a:solidFill>
                    <a:schemeClr val="tx1"/>
                  </a:solidFill>
                </a:rPr>
                <a:t>Follows a normal distribution</a:t>
              </a:r>
            </a:p>
          </p:txBody>
        </p:sp>
      </p:grpSp>
      <p:grpSp>
        <p:nvGrpSpPr>
          <p:cNvPr id="1134600" name="Group 8">
            <a:extLst>
              <a:ext uri="{FF2B5EF4-FFF2-40B4-BE49-F238E27FC236}">
                <a16:creationId xmlns:a16="http://schemas.microsoft.com/office/drawing/2014/main" id="{8A865680-B957-EC44-A4D4-02A64165472B}"/>
              </a:ext>
            </a:extLst>
          </p:cNvPr>
          <p:cNvGrpSpPr>
            <a:grpSpLocks/>
          </p:cNvGrpSpPr>
          <p:nvPr/>
        </p:nvGrpSpPr>
        <p:grpSpPr bwMode="auto">
          <a:xfrm>
            <a:off x="1689354" y="2513974"/>
            <a:ext cx="1600200" cy="2336800"/>
            <a:chOff x="720" y="1968"/>
            <a:chExt cx="912" cy="1462"/>
          </a:xfrm>
        </p:grpSpPr>
        <p:sp>
          <p:nvSpPr>
            <p:cNvPr id="15367" name="AutoShape 9">
              <a:extLst>
                <a:ext uri="{FF2B5EF4-FFF2-40B4-BE49-F238E27FC236}">
                  <a16:creationId xmlns:a16="http://schemas.microsoft.com/office/drawing/2014/main" id="{DA70D420-B1CC-DB45-A374-DAB32F91BFB2}"/>
                </a:ext>
              </a:extLst>
            </p:cNvPr>
            <p:cNvSpPr>
              <a:spLocks/>
            </p:cNvSpPr>
            <p:nvPr/>
          </p:nvSpPr>
          <p:spPr bwMode="auto">
            <a:xfrm rot="5400000" flipH="1">
              <a:off x="1032" y="1656"/>
              <a:ext cx="240" cy="864"/>
            </a:xfrm>
            <a:prstGeom prst="leftBrace">
              <a:avLst>
                <a:gd name="adj1" fmla="val 30000"/>
                <a:gd name="adj2" fmla="val 50000"/>
              </a:avLst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5368" name="Text Box 10">
              <a:extLst>
                <a:ext uri="{FF2B5EF4-FFF2-40B4-BE49-F238E27FC236}">
                  <a16:creationId xmlns:a16="http://schemas.microsoft.com/office/drawing/2014/main" id="{844A9D8D-F903-024A-8ADC-658272F0CE7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2304"/>
              <a:ext cx="816" cy="11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800" b="0" baseline="0">
                  <a:solidFill>
                    <a:srgbClr val="FF0000"/>
                  </a:solidFill>
                </a:rPr>
                <a:t>Fixed – exactly on the line</a:t>
              </a:r>
            </a:p>
          </p:txBody>
        </p:sp>
      </p:grpSp>
      <p:sp>
        <p:nvSpPr>
          <p:cNvPr id="15365" name="Line 11">
            <a:extLst>
              <a:ext uri="{FF2B5EF4-FFF2-40B4-BE49-F238E27FC236}">
                <a16:creationId xmlns:a16="http://schemas.microsoft.com/office/drawing/2014/main" id="{DF09DBB9-092B-EB4A-B33D-DDE7F7000E9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765425" y="2062163"/>
            <a:ext cx="109538" cy="18891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66" name="Line 12">
            <a:extLst>
              <a:ext uri="{FF2B5EF4-FFF2-40B4-BE49-F238E27FC236}">
                <a16:creationId xmlns:a16="http://schemas.microsoft.com/office/drawing/2014/main" id="{CE7B11A6-9912-BD44-8065-E998A7E1725F}"/>
              </a:ext>
            </a:extLst>
          </p:cNvPr>
          <p:cNvSpPr>
            <a:spLocks noChangeShapeType="1"/>
          </p:cNvSpPr>
          <p:nvPr/>
        </p:nvSpPr>
        <p:spPr bwMode="auto">
          <a:xfrm>
            <a:off x="2889250" y="2060575"/>
            <a:ext cx="82550" cy="165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96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34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1134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E0D458-F4FE-EA4C-B4F1-D859AC481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97" y="132348"/>
            <a:ext cx="78407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87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>
            <a:extLst>
              <a:ext uri="{FF2B5EF4-FFF2-40B4-BE49-F238E27FC236}">
                <a16:creationId xmlns:a16="http://schemas.microsoft.com/office/drawing/2014/main" id="{F8F56755-AD6B-F141-83F7-C4571C729C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Assumptions (or the fine print)</a:t>
            </a:r>
          </a:p>
        </p:txBody>
      </p:sp>
      <p:sp>
        <p:nvSpPr>
          <p:cNvPr id="16386" name="Rectangle 3">
            <a:extLst>
              <a:ext uri="{FF2B5EF4-FFF2-40B4-BE49-F238E27FC236}">
                <a16:creationId xmlns:a16="http://schemas.microsoft.com/office/drawing/2014/main" id="{94943448-8031-C046-82E8-DEFE1BE8A4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590800" y="1828800"/>
            <a:ext cx="77724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Linear regression assumes that…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1. The relationship between X and Y is linear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2. Y is distributed normally at each value of X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3. The variance of Y at every value of X is the same (homogeneity of variances)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4. The observations are independent</a:t>
            </a:r>
          </a:p>
        </p:txBody>
      </p:sp>
    </p:spTree>
    <p:extLst>
      <p:ext uri="{BB962C8B-B14F-4D97-AF65-F5344CB8AC3E}">
        <p14:creationId xmlns:p14="http://schemas.microsoft.com/office/powerpoint/2010/main" val="798243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Line 2">
            <a:extLst>
              <a:ext uri="{FF2B5EF4-FFF2-40B4-BE49-F238E27FC236}">
                <a16:creationId xmlns:a16="http://schemas.microsoft.com/office/drawing/2014/main" id="{2A6F651B-DD4C-8E41-A1DB-31463F6E9E63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6200" y="2133600"/>
            <a:ext cx="0" cy="434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0" name="Line 3">
            <a:extLst>
              <a:ext uri="{FF2B5EF4-FFF2-40B4-BE49-F238E27FC236}">
                <a16:creationId xmlns:a16="http://schemas.microsoft.com/office/drawing/2014/main" id="{68D1B052-CC61-FE49-A9AE-481A6E34945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648200" y="2209800"/>
            <a:ext cx="3048000" cy="2819400"/>
          </a:xfrm>
          <a:prstGeom prst="line">
            <a:avLst/>
          </a:prstGeom>
          <a:noFill/>
          <a:ln w="12700">
            <a:solidFill>
              <a:srgbClr val="3333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1" name="Line 4">
            <a:extLst>
              <a:ext uri="{FF2B5EF4-FFF2-40B4-BE49-F238E27FC236}">
                <a16:creationId xmlns:a16="http://schemas.microsoft.com/office/drawing/2014/main" id="{4B5F71A2-4BC2-D841-992B-5BE573A77029}"/>
              </a:ext>
            </a:extLst>
          </p:cNvPr>
          <p:cNvSpPr>
            <a:spLocks noChangeShapeType="1"/>
          </p:cNvSpPr>
          <p:nvPr/>
        </p:nvSpPr>
        <p:spPr bwMode="auto">
          <a:xfrm>
            <a:off x="3733800" y="6019800"/>
            <a:ext cx="4343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2" name="Line 5">
            <a:extLst>
              <a:ext uri="{FF2B5EF4-FFF2-40B4-BE49-F238E27FC236}">
                <a16:creationId xmlns:a16="http://schemas.microsoft.com/office/drawing/2014/main" id="{F8F9CF68-98A7-7A4E-A668-F34C5E0DFBDA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92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3" name="Line 6">
            <a:extLst>
              <a:ext uri="{FF2B5EF4-FFF2-40B4-BE49-F238E27FC236}">
                <a16:creationId xmlns:a16="http://schemas.microsoft.com/office/drawing/2014/main" id="{F935CFCF-CE50-8146-A516-F0FAB9E297D4}"/>
              </a:ext>
            </a:extLst>
          </p:cNvPr>
          <p:cNvSpPr>
            <a:spLocks noChangeShapeType="1"/>
          </p:cNvSpPr>
          <p:nvPr/>
        </p:nvSpPr>
        <p:spPr bwMode="auto">
          <a:xfrm>
            <a:off x="55626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4" name="Line 7">
            <a:extLst>
              <a:ext uri="{FF2B5EF4-FFF2-40B4-BE49-F238E27FC236}">
                <a16:creationId xmlns:a16="http://schemas.microsoft.com/office/drawing/2014/main" id="{5CD8D70A-272A-7741-BEF1-9BDE73DCCE9D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5" name="Line 8">
            <a:extLst>
              <a:ext uri="{FF2B5EF4-FFF2-40B4-BE49-F238E27FC236}">
                <a16:creationId xmlns:a16="http://schemas.microsoft.com/office/drawing/2014/main" id="{18F30ACF-352A-3544-A2E1-8E12817D58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6" name="Line 9">
            <a:extLst>
              <a:ext uri="{FF2B5EF4-FFF2-40B4-BE49-F238E27FC236}">
                <a16:creationId xmlns:a16="http://schemas.microsoft.com/office/drawing/2014/main" id="{3FCDA974-EE58-D249-93A1-5273A3EED827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70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7" name="Line 10">
            <a:extLst>
              <a:ext uri="{FF2B5EF4-FFF2-40B4-BE49-F238E27FC236}">
                <a16:creationId xmlns:a16="http://schemas.microsoft.com/office/drawing/2014/main" id="{434BF12D-47D6-2049-B9A3-2A7D01EA6759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18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8" name="Line 11">
            <a:extLst>
              <a:ext uri="{FF2B5EF4-FFF2-40B4-BE49-F238E27FC236}">
                <a16:creationId xmlns:a16="http://schemas.microsoft.com/office/drawing/2014/main" id="{D9DF7262-37DF-7546-8841-BCDDF6305DE4}"/>
              </a:ext>
            </a:extLst>
          </p:cNvPr>
          <p:cNvSpPr>
            <a:spLocks noChangeShapeType="1"/>
          </p:cNvSpPr>
          <p:nvPr/>
        </p:nvSpPr>
        <p:spPr bwMode="auto">
          <a:xfrm>
            <a:off x="70866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19" name="Line 12">
            <a:extLst>
              <a:ext uri="{FF2B5EF4-FFF2-40B4-BE49-F238E27FC236}">
                <a16:creationId xmlns:a16="http://schemas.microsoft.com/office/drawing/2014/main" id="{2FC909D6-4865-AB42-831F-DB80CA275813}"/>
              </a:ext>
            </a:extLst>
          </p:cNvPr>
          <p:cNvSpPr>
            <a:spLocks noChangeShapeType="1"/>
          </p:cNvSpPr>
          <p:nvPr/>
        </p:nvSpPr>
        <p:spPr bwMode="auto">
          <a:xfrm>
            <a:off x="73914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20" name="Line 13">
            <a:extLst>
              <a:ext uri="{FF2B5EF4-FFF2-40B4-BE49-F238E27FC236}">
                <a16:creationId xmlns:a16="http://schemas.microsoft.com/office/drawing/2014/main" id="{03D11DAC-AD9D-D645-B13E-06D29DE101F9}"/>
              </a:ext>
            </a:extLst>
          </p:cNvPr>
          <p:cNvSpPr>
            <a:spLocks noChangeShapeType="1"/>
          </p:cNvSpPr>
          <p:nvPr/>
        </p:nvSpPr>
        <p:spPr bwMode="auto">
          <a:xfrm>
            <a:off x="76962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21" name="Line 14">
            <a:extLst>
              <a:ext uri="{FF2B5EF4-FFF2-40B4-BE49-F238E27FC236}">
                <a16:creationId xmlns:a16="http://schemas.microsoft.com/office/drawing/2014/main" id="{3C0E4089-4F6C-A742-857F-3CB14887A787}"/>
              </a:ext>
            </a:extLst>
          </p:cNvPr>
          <p:cNvSpPr>
            <a:spLocks noChangeShapeType="1"/>
          </p:cNvSpPr>
          <p:nvPr/>
        </p:nvSpPr>
        <p:spPr bwMode="auto">
          <a:xfrm>
            <a:off x="80010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7422" name="Line 15">
            <a:extLst>
              <a:ext uri="{FF2B5EF4-FFF2-40B4-BE49-F238E27FC236}">
                <a16:creationId xmlns:a16="http://schemas.microsoft.com/office/drawing/2014/main" id="{E665D4BA-F7E8-8A4D-8ABA-A2EEEAD22795}"/>
              </a:ext>
            </a:extLst>
          </p:cNvPr>
          <p:cNvSpPr>
            <a:spLocks noChangeShapeType="1"/>
          </p:cNvSpPr>
          <p:nvPr/>
        </p:nvSpPr>
        <p:spPr bwMode="auto">
          <a:xfrm>
            <a:off x="4648200" y="5867400"/>
            <a:ext cx="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17423" name="Group 16">
            <a:extLst>
              <a:ext uri="{FF2B5EF4-FFF2-40B4-BE49-F238E27FC236}">
                <a16:creationId xmlns:a16="http://schemas.microsoft.com/office/drawing/2014/main" id="{B32D9D94-654E-0245-A4F6-54B9CB477F4E}"/>
              </a:ext>
            </a:extLst>
          </p:cNvPr>
          <p:cNvGrpSpPr>
            <a:grpSpLocks/>
          </p:cNvGrpSpPr>
          <p:nvPr/>
        </p:nvGrpSpPr>
        <p:grpSpPr bwMode="auto">
          <a:xfrm>
            <a:off x="3810000" y="2590800"/>
            <a:ext cx="304800" cy="1600200"/>
            <a:chOff x="1440" y="1632"/>
            <a:chExt cx="192" cy="1008"/>
          </a:xfrm>
        </p:grpSpPr>
        <p:sp>
          <p:nvSpPr>
            <p:cNvPr id="17484" name="Line 17">
              <a:extLst>
                <a:ext uri="{FF2B5EF4-FFF2-40B4-BE49-F238E27FC236}">
                  <a16:creationId xmlns:a16="http://schemas.microsoft.com/office/drawing/2014/main" id="{D128ABF6-C331-4440-91CB-D7646729395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2640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85" name="Line 18">
              <a:extLst>
                <a:ext uri="{FF2B5EF4-FFF2-40B4-BE49-F238E27FC236}">
                  <a16:creationId xmlns:a16="http://schemas.microsoft.com/office/drawing/2014/main" id="{D5B222DB-1BB0-5049-AB47-6955C84565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2496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86" name="Line 19">
              <a:extLst>
                <a:ext uri="{FF2B5EF4-FFF2-40B4-BE49-F238E27FC236}">
                  <a16:creationId xmlns:a16="http://schemas.microsoft.com/office/drawing/2014/main" id="{4ADCCC86-0811-944F-9312-BC48CFB73BD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230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87" name="Line 20">
              <a:extLst>
                <a:ext uri="{FF2B5EF4-FFF2-40B4-BE49-F238E27FC236}">
                  <a16:creationId xmlns:a16="http://schemas.microsoft.com/office/drawing/2014/main" id="{B70FD48D-2C1B-2646-9181-570A8F4DEB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2160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88" name="Line 21">
              <a:extLst>
                <a:ext uri="{FF2B5EF4-FFF2-40B4-BE49-F238E27FC236}">
                  <a16:creationId xmlns:a16="http://schemas.microsoft.com/office/drawing/2014/main" id="{55F9338E-3F83-E343-AB00-E7FAFC087A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1968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89" name="Line 22">
              <a:extLst>
                <a:ext uri="{FF2B5EF4-FFF2-40B4-BE49-F238E27FC236}">
                  <a16:creationId xmlns:a16="http://schemas.microsoft.com/office/drawing/2014/main" id="{38C55887-8F4F-6342-9E17-820F64F1F5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1824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90" name="Line 23">
              <a:extLst>
                <a:ext uri="{FF2B5EF4-FFF2-40B4-BE49-F238E27FC236}">
                  <a16:creationId xmlns:a16="http://schemas.microsoft.com/office/drawing/2014/main" id="{0E144605-1EF9-8141-812E-D701941984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440" y="1632"/>
              <a:ext cx="19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7424" name="Oval 24">
            <a:extLst>
              <a:ext uri="{FF2B5EF4-FFF2-40B4-BE49-F238E27FC236}">
                <a16:creationId xmlns:a16="http://schemas.microsoft.com/office/drawing/2014/main" id="{208A2416-E49A-7945-8301-43FE817F8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3048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25" name="Oval 25">
            <a:extLst>
              <a:ext uri="{FF2B5EF4-FFF2-40B4-BE49-F238E27FC236}">
                <a16:creationId xmlns:a16="http://schemas.microsoft.com/office/drawing/2014/main" id="{30C97FCA-7275-C14B-B2A3-1A315046F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2743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26" name="Oval 26">
            <a:extLst>
              <a:ext uri="{FF2B5EF4-FFF2-40B4-BE49-F238E27FC236}">
                <a16:creationId xmlns:a16="http://schemas.microsoft.com/office/drawing/2014/main" id="{160B5864-52AD-2C40-987A-A14A09F899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4267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27" name="Oval 27">
            <a:extLst>
              <a:ext uri="{FF2B5EF4-FFF2-40B4-BE49-F238E27FC236}">
                <a16:creationId xmlns:a16="http://schemas.microsoft.com/office/drawing/2014/main" id="{0D9E2F1D-595C-D344-B17A-7B4ADB4F37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43434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28" name="Oval 28">
            <a:extLst>
              <a:ext uri="{FF2B5EF4-FFF2-40B4-BE49-F238E27FC236}">
                <a16:creationId xmlns:a16="http://schemas.microsoft.com/office/drawing/2014/main" id="{A946F26E-DE0A-794B-86D8-4D34BB10F3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3886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29" name="Oval 29">
            <a:extLst>
              <a:ext uri="{FF2B5EF4-FFF2-40B4-BE49-F238E27FC236}">
                <a16:creationId xmlns:a16="http://schemas.microsoft.com/office/drawing/2014/main" id="{A9E616AE-CCA8-9D47-8D61-3BC5572E6D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3048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30" name="Oval 30">
            <a:extLst>
              <a:ext uri="{FF2B5EF4-FFF2-40B4-BE49-F238E27FC236}">
                <a16:creationId xmlns:a16="http://schemas.microsoft.com/office/drawing/2014/main" id="{19EAEAA2-14CE-274D-A423-1785680542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3276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31" name="Oval 31">
            <a:extLst>
              <a:ext uri="{FF2B5EF4-FFF2-40B4-BE49-F238E27FC236}">
                <a16:creationId xmlns:a16="http://schemas.microsoft.com/office/drawing/2014/main" id="{83246800-9B25-8147-BDD8-F070629038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31242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32" name="Oval 32">
            <a:extLst>
              <a:ext uri="{FF2B5EF4-FFF2-40B4-BE49-F238E27FC236}">
                <a16:creationId xmlns:a16="http://schemas.microsoft.com/office/drawing/2014/main" id="{40D1014E-8AB5-C840-8D00-6C5A5228C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0800" y="3352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grpSp>
        <p:nvGrpSpPr>
          <p:cNvPr id="17433" name="Group 33">
            <a:extLst>
              <a:ext uri="{FF2B5EF4-FFF2-40B4-BE49-F238E27FC236}">
                <a16:creationId xmlns:a16="http://schemas.microsoft.com/office/drawing/2014/main" id="{4EC748E6-F0C1-E94E-A64D-A825A1FFE33F}"/>
              </a:ext>
            </a:extLst>
          </p:cNvPr>
          <p:cNvGrpSpPr>
            <a:grpSpLocks/>
          </p:cNvGrpSpPr>
          <p:nvPr/>
        </p:nvGrpSpPr>
        <p:grpSpPr bwMode="auto">
          <a:xfrm>
            <a:off x="6400800" y="2895600"/>
            <a:ext cx="76200" cy="990600"/>
            <a:chOff x="3072" y="1920"/>
            <a:chExt cx="48" cy="624"/>
          </a:xfrm>
        </p:grpSpPr>
        <p:sp>
          <p:nvSpPr>
            <p:cNvPr id="17479" name="Oval 34">
              <a:extLst>
                <a:ext uri="{FF2B5EF4-FFF2-40B4-BE49-F238E27FC236}">
                  <a16:creationId xmlns:a16="http://schemas.microsoft.com/office/drawing/2014/main" id="{8B28BDFF-26DB-564E-893C-242034611B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2352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480" name="Oval 35">
              <a:extLst>
                <a:ext uri="{FF2B5EF4-FFF2-40B4-BE49-F238E27FC236}">
                  <a16:creationId xmlns:a16="http://schemas.microsoft.com/office/drawing/2014/main" id="{1B417E41-567E-3C4A-B99F-7254708E2C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1920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481" name="Oval 36">
              <a:extLst>
                <a:ext uri="{FF2B5EF4-FFF2-40B4-BE49-F238E27FC236}">
                  <a16:creationId xmlns:a16="http://schemas.microsoft.com/office/drawing/2014/main" id="{ACB2F283-7FAC-584E-A4C1-DF43065BB6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2064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482" name="Oval 37">
              <a:extLst>
                <a:ext uri="{FF2B5EF4-FFF2-40B4-BE49-F238E27FC236}">
                  <a16:creationId xmlns:a16="http://schemas.microsoft.com/office/drawing/2014/main" id="{ACBE68D3-29A1-CB4A-8B8C-FD58081C3E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2208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483" name="Oval 38">
              <a:extLst>
                <a:ext uri="{FF2B5EF4-FFF2-40B4-BE49-F238E27FC236}">
                  <a16:creationId xmlns:a16="http://schemas.microsoft.com/office/drawing/2014/main" id="{E8F8DCC3-6567-FE47-90AD-A0A55A0A95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2496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</p:grpSp>
      <p:grpSp>
        <p:nvGrpSpPr>
          <p:cNvPr id="17434" name="Group 39">
            <a:extLst>
              <a:ext uri="{FF2B5EF4-FFF2-40B4-BE49-F238E27FC236}">
                <a16:creationId xmlns:a16="http://schemas.microsoft.com/office/drawing/2014/main" id="{8C55A7AF-ACD5-CE4E-8F51-C73AC6260B6B}"/>
              </a:ext>
            </a:extLst>
          </p:cNvPr>
          <p:cNvGrpSpPr>
            <a:grpSpLocks/>
          </p:cNvGrpSpPr>
          <p:nvPr/>
        </p:nvGrpSpPr>
        <p:grpSpPr bwMode="auto">
          <a:xfrm>
            <a:off x="7391400" y="2133600"/>
            <a:ext cx="76200" cy="762000"/>
            <a:chOff x="3456" y="1536"/>
            <a:chExt cx="48" cy="480"/>
          </a:xfrm>
        </p:grpSpPr>
        <p:sp>
          <p:nvSpPr>
            <p:cNvPr id="17474" name="Oval 40">
              <a:extLst>
                <a:ext uri="{FF2B5EF4-FFF2-40B4-BE49-F238E27FC236}">
                  <a16:creationId xmlns:a16="http://schemas.microsoft.com/office/drawing/2014/main" id="{F7D06F38-538D-BE4C-A07A-952085E1B3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6" y="1776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475" name="Oval 41">
              <a:extLst>
                <a:ext uri="{FF2B5EF4-FFF2-40B4-BE49-F238E27FC236}">
                  <a16:creationId xmlns:a16="http://schemas.microsoft.com/office/drawing/2014/main" id="{0BA2FB9B-6DE6-F14D-8D50-0AACB02F31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6" y="1968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476" name="Oval 42">
              <a:extLst>
                <a:ext uri="{FF2B5EF4-FFF2-40B4-BE49-F238E27FC236}">
                  <a16:creationId xmlns:a16="http://schemas.microsoft.com/office/drawing/2014/main" id="{2DAAADD1-997C-BB4B-85AC-2944612560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6" y="1536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477" name="Oval 43">
              <a:extLst>
                <a:ext uri="{FF2B5EF4-FFF2-40B4-BE49-F238E27FC236}">
                  <a16:creationId xmlns:a16="http://schemas.microsoft.com/office/drawing/2014/main" id="{9178D4AF-5ED7-FD42-AD03-E6242DACDB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6" y="1680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7478" name="Oval 44">
              <a:extLst>
                <a:ext uri="{FF2B5EF4-FFF2-40B4-BE49-F238E27FC236}">
                  <a16:creationId xmlns:a16="http://schemas.microsoft.com/office/drawing/2014/main" id="{27EB4692-41D6-B04A-85D0-F796BB476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6" y="1824"/>
              <a:ext cx="48" cy="48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17435" name="Oval 45">
            <a:extLst>
              <a:ext uri="{FF2B5EF4-FFF2-40B4-BE49-F238E27FC236}">
                <a16:creationId xmlns:a16="http://schemas.microsoft.com/office/drawing/2014/main" id="{A9535557-7D40-BE48-95A5-57A3EE4CB9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3810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36" name="Oval 46">
            <a:extLst>
              <a:ext uri="{FF2B5EF4-FFF2-40B4-BE49-F238E27FC236}">
                <a16:creationId xmlns:a16="http://schemas.microsoft.com/office/drawing/2014/main" id="{5472A76A-B239-8349-87EF-B1AA8D8C1B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41910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37" name="Oval 47">
            <a:extLst>
              <a:ext uri="{FF2B5EF4-FFF2-40B4-BE49-F238E27FC236}">
                <a16:creationId xmlns:a16="http://schemas.microsoft.com/office/drawing/2014/main" id="{FC71CB7D-16C3-EC4F-8B46-7362B9B095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44196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438" name="Oval 48">
            <a:extLst>
              <a:ext uri="{FF2B5EF4-FFF2-40B4-BE49-F238E27FC236}">
                <a16:creationId xmlns:a16="http://schemas.microsoft.com/office/drawing/2014/main" id="{94BD6D8F-3134-F34E-B08C-7843475A35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4114800"/>
            <a:ext cx="76200" cy="762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grpSp>
        <p:nvGrpSpPr>
          <p:cNvPr id="17439" name="Group 49">
            <a:extLst>
              <a:ext uri="{FF2B5EF4-FFF2-40B4-BE49-F238E27FC236}">
                <a16:creationId xmlns:a16="http://schemas.microsoft.com/office/drawing/2014/main" id="{EDDC4ABC-5F6C-5242-94E7-57DD787E49A7}"/>
              </a:ext>
            </a:extLst>
          </p:cNvPr>
          <p:cNvGrpSpPr>
            <a:grpSpLocks/>
          </p:cNvGrpSpPr>
          <p:nvPr/>
        </p:nvGrpSpPr>
        <p:grpSpPr bwMode="auto">
          <a:xfrm>
            <a:off x="5562600" y="2057400"/>
            <a:ext cx="2514600" cy="2590800"/>
            <a:chOff x="2544" y="1296"/>
            <a:chExt cx="1584" cy="1632"/>
          </a:xfrm>
        </p:grpSpPr>
        <p:grpSp>
          <p:nvGrpSpPr>
            <p:cNvPr id="17465" name="Group 50">
              <a:extLst>
                <a:ext uri="{FF2B5EF4-FFF2-40B4-BE49-F238E27FC236}">
                  <a16:creationId xmlns:a16="http://schemas.microsoft.com/office/drawing/2014/main" id="{EDEB713D-3B1C-A04E-B4F9-6B57B332035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44" y="1296"/>
              <a:ext cx="384" cy="672"/>
              <a:chOff x="3744" y="1104"/>
              <a:chExt cx="640" cy="1104"/>
            </a:xfrm>
          </p:grpSpPr>
          <p:sp>
            <p:nvSpPr>
              <p:cNvPr id="17472" name="Freeform 51">
                <a:extLst>
                  <a:ext uri="{FF2B5EF4-FFF2-40B4-BE49-F238E27FC236}">
                    <a16:creationId xmlns:a16="http://schemas.microsoft.com/office/drawing/2014/main" id="{C1D8D470-36EE-4145-8A59-4D57528152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4" y="1200"/>
                <a:ext cx="640" cy="1008"/>
              </a:xfrm>
              <a:custGeom>
                <a:avLst/>
                <a:gdLst>
                  <a:gd name="T0" fmla="*/ 48 w 640"/>
                  <a:gd name="T1" fmla="*/ 0 h 1008"/>
                  <a:gd name="T2" fmla="*/ 624 w 640"/>
                  <a:gd name="T3" fmla="*/ 384 h 1008"/>
                  <a:gd name="T4" fmla="*/ 144 w 640"/>
                  <a:gd name="T5" fmla="*/ 816 h 1008"/>
                  <a:gd name="T6" fmla="*/ 0 w 640"/>
                  <a:gd name="T7" fmla="*/ 1008 h 100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40" h="1008">
                    <a:moveTo>
                      <a:pt x="48" y="0"/>
                    </a:moveTo>
                    <a:cubicBezTo>
                      <a:pt x="328" y="124"/>
                      <a:pt x="608" y="248"/>
                      <a:pt x="624" y="384"/>
                    </a:cubicBezTo>
                    <a:cubicBezTo>
                      <a:pt x="640" y="520"/>
                      <a:pt x="248" y="712"/>
                      <a:pt x="144" y="816"/>
                    </a:cubicBezTo>
                    <a:cubicBezTo>
                      <a:pt x="40" y="920"/>
                      <a:pt x="24" y="976"/>
                      <a:pt x="0" y="1008"/>
                    </a:cubicBezTo>
                  </a:path>
                </a:pathLst>
              </a:custGeom>
              <a:noFill/>
              <a:ln w="9525">
                <a:solidFill>
                  <a:srgbClr val="FF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73" name="Freeform 52">
                <a:extLst>
                  <a:ext uri="{FF2B5EF4-FFF2-40B4-BE49-F238E27FC236}">
                    <a16:creationId xmlns:a16="http://schemas.microsoft.com/office/drawing/2014/main" id="{3A1B10EC-5E9C-EC49-A6F5-21F2A15F2E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4" y="1104"/>
                <a:ext cx="48" cy="96"/>
              </a:xfrm>
              <a:custGeom>
                <a:avLst/>
                <a:gdLst>
                  <a:gd name="T0" fmla="*/ 48 w 48"/>
                  <a:gd name="T1" fmla="*/ 96 h 96"/>
                  <a:gd name="T2" fmla="*/ 0 w 48"/>
                  <a:gd name="T3" fmla="*/ 0 h 9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8" h="96">
                    <a:moveTo>
                      <a:pt x="48" y="96"/>
                    </a:moveTo>
                    <a:cubicBezTo>
                      <a:pt x="48" y="96"/>
                      <a:pt x="24" y="48"/>
                      <a:pt x="0" y="0"/>
                    </a:cubicBezTo>
                  </a:path>
                </a:pathLst>
              </a:custGeom>
              <a:noFill/>
              <a:ln w="9525">
                <a:solidFill>
                  <a:srgbClr val="FF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7466" name="Group 53">
              <a:extLst>
                <a:ext uri="{FF2B5EF4-FFF2-40B4-BE49-F238E27FC236}">
                  <a16:creationId xmlns:a16="http://schemas.microsoft.com/office/drawing/2014/main" id="{3E7C2B41-5C59-D74E-8E8B-97F6A535D6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44" y="2256"/>
              <a:ext cx="384" cy="672"/>
              <a:chOff x="3744" y="1104"/>
              <a:chExt cx="640" cy="1104"/>
            </a:xfrm>
          </p:grpSpPr>
          <p:sp>
            <p:nvSpPr>
              <p:cNvPr id="17470" name="Freeform 54">
                <a:extLst>
                  <a:ext uri="{FF2B5EF4-FFF2-40B4-BE49-F238E27FC236}">
                    <a16:creationId xmlns:a16="http://schemas.microsoft.com/office/drawing/2014/main" id="{0CD0F271-87B7-3640-9AD9-BA0981C2D7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4" y="1200"/>
                <a:ext cx="640" cy="1008"/>
              </a:xfrm>
              <a:custGeom>
                <a:avLst/>
                <a:gdLst>
                  <a:gd name="T0" fmla="*/ 48 w 640"/>
                  <a:gd name="T1" fmla="*/ 0 h 1008"/>
                  <a:gd name="T2" fmla="*/ 624 w 640"/>
                  <a:gd name="T3" fmla="*/ 384 h 1008"/>
                  <a:gd name="T4" fmla="*/ 144 w 640"/>
                  <a:gd name="T5" fmla="*/ 816 h 1008"/>
                  <a:gd name="T6" fmla="*/ 0 w 640"/>
                  <a:gd name="T7" fmla="*/ 1008 h 100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40" h="1008">
                    <a:moveTo>
                      <a:pt x="48" y="0"/>
                    </a:moveTo>
                    <a:cubicBezTo>
                      <a:pt x="328" y="124"/>
                      <a:pt x="608" y="248"/>
                      <a:pt x="624" y="384"/>
                    </a:cubicBezTo>
                    <a:cubicBezTo>
                      <a:pt x="640" y="520"/>
                      <a:pt x="248" y="712"/>
                      <a:pt x="144" y="816"/>
                    </a:cubicBezTo>
                    <a:cubicBezTo>
                      <a:pt x="40" y="920"/>
                      <a:pt x="24" y="976"/>
                      <a:pt x="0" y="1008"/>
                    </a:cubicBezTo>
                  </a:path>
                </a:pathLst>
              </a:custGeom>
              <a:noFill/>
              <a:ln w="9525">
                <a:solidFill>
                  <a:srgbClr val="FF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71" name="Freeform 55">
                <a:extLst>
                  <a:ext uri="{FF2B5EF4-FFF2-40B4-BE49-F238E27FC236}">
                    <a16:creationId xmlns:a16="http://schemas.microsoft.com/office/drawing/2014/main" id="{9D6B3F93-9FB4-094A-B6F2-A7EAD359FD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4" y="1104"/>
                <a:ext cx="48" cy="96"/>
              </a:xfrm>
              <a:custGeom>
                <a:avLst/>
                <a:gdLst>
                  <a:gd name="T0" fmla="*/ 48 w 48"/>
                  <a:gd name="T1" fmla="*/ 96 h 96"/>
                  <a:gd name="T2" fmla="*/ 0 w 48"/>
                  <a:gd name="T3" fmla="*/ 0 h 9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8" h="96">
                    <a:moveTo>
                      <a:pt x="48" y="96"/>
                    </a:moveTo>
                    <a:cubicBezTo>
                      <a:pt x="48" y="96"/>
                      <a:pt x="24" y="48"/>
                      <a:pt x="0" y="0"/>
                    </a:cubicBezTo>
                  </a:path>
                </a:pathLst>
              </a:custGeom>
              <a:noFill/>
              <a:ln w="9525">
                <a:solidFill>
                  <a:srgbClr val="FF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7467" name="Group 56">
              <a:extLst>
                <a:ext uri="{FF2B5EF4-FFF2-40B4-BE49-F238E27FC236}">
                  <a16:creationId xmlns:a16="http://schemas.microsoft.com/office/drawing/2014/main" id="{4C00C873-5F45-E146-82E6-DD7A28991C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20" y="1776"/>
              <a:ext cx="384" cy="672"/>
              <a:chOff x="3744" y="1104"/>
              <a:chExt cx="640" cy="1104"/>
            </a:xfrm>
          </p:grpSpPr>
          <p:sp>
            <p:nvSpPr>
              <p:cNvPr id="17468" name="Freeform 57">
                <a:extLst>
                  <a:ext uri="{FF2B5EF4-FFF2-40B4-BE49-F238E27FC236}">
                    <a16:creationId xmlns:a16="http://schemas.microsoft.com/office/drawing/2014/main" id="{E4372827-AF9F-E844-8FDA-B8A6B92D64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4" y="1200"/>
                <a:ext cx="640" cy="1008"/>
              </a:xfrm>
              <a:custGeom>
                <a:avLst/>
                <a:gdLst>
                  <a:gd name="T0" fmla="*/ 48 w 640"/>
                  <a:gd name="T1" fmla="*/ 0 h 1008"/>
                  <a:gd name="T2" fmla="*/ 624 w 640"/>
                  <a:gd name="T3" fmla="*/ 384 h 1008"/>
                  <a:gd name="T4" fmla="*/ 144 w 640"/>
                  <a:gd name="T5" fmla="*/ 816 h 1008"/>
                  <a:gd name="T6" fmla="*/ 0 w 640"/>
                  <a:gd name="T7" fmla="*/ 1008 h 100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40" h="1008">
                    <a:moveTo>
                      <a:pt x="48" y="0"/>
                    </a:moveTo>
                    <a:cubicBezTo>
                      <a:pt x="328" y="124"/>
                      <a:pt x="608" y="248"/>
                      <a:pt x="624" y="384"/>
                    </a:cubicBezTo>
                    <a:cubicBezTo>
                      <a:pt x="640" y="520"/>
                      <a:pt x="248" y="712"/>
                      <a:pt x="144" y="816"/>
                    </a:cubicBezTo>
                    <a:cubicBezTo>
                      <a:pt x="40" y="920"/>
                      <a:pt x="24" y="976"/>
                      <a:pt x="0" y="1008"/>
                    </a:cubicBezTo>
                  </a:path>
                </a:pathLst>
              </a:custGeom>
              <a:noFill/>
              <a:ln w="9525">
                <a:solidFill>
                  <a:srgbClr val="FF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69" name="Freeform 58">
                <a:extLst>
                  <a:ext uri="{FF2B5EF4-FFF2-40B4-BE49-F238E27FC236}">
                    <a16:creationId xmlns:a16="http://schemas.microsoft.com/office/drawing/2014/main" id="{5E665BDA-7C70-A547-A0C9-A584A7073C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44" y="1104"/>
                <a:ext cx="48" cy="96"/>
              </a:xfrm>
              <a:custGeom>
                <a:avLst/>
                <a:gdLst>
                  <a:gd name="T0" fmla="*/ 48 w 48"/>
                  <a:gd name="T1" fmla="*/ 96 h 96"/>
                  <a:gd name="T2" fmla="*/ 0 w 48"/>
                  <a:gd name="T3" fmla="*/ 0 h 96"/>
                  <a:gd name="T4" fmla="*/ 0 60000 65536"/>
                  <a:gd name="T5" fmla="*/ 0 60000 6553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0" t="0" r="r" b="b"/>
                <a:pathLst>
                  <a:path w="48" h="96">
                    <a:moveTo>
                      <a:pt x="48" y="96"/>
                    </a:moveTo>
                    <a:cubicBezTo>
                      <a:pt x="48" y="96"/>
                      <a:pt x="24" y="48"/>
                      <a:pt x="0" y="0"/>
                    </a:cubicBezTo>
                  </a:path>
                </a:pathLst>
              </a:custGeom>
              <a:noFill/>
              <a:ln w="9525">
                <a:solidFill>
                  <a:srgbClr val="FF66FF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1135675" name="Text Box 59">
            <a:extLst>
              <a:ext uri="{FF2B5EF4-FFF2-40B4-BE49-F238E27FC236}">
                <a16:creationId xmlns:a16="http://schemas.microsoft.com/office/drawing/2014/main" id="{94AEA569-43B7-5545-B411-4812234CEB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762000"/>
            <a:ext cx="6934200" cy="91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aseline="0"/>
              <a:t>The standard error of Y given X is the average variability around the regression line at any given value of X.  It is assumed to be equal at all values of X.</a:t>
            </a:r>
          </a:p>
        </p:txBody>
      </p:sp>
      <p:grpSp>
        <p:nvGrpSpPr>
          <p:cNvPr id="1135676" name="Group 60">
            <a:extLst>
              <a:ext uri="{FF2B5EF4-FFF2-40B4-BE49-F238E27FC236}">
                <a16:creationId xmlns:a16="http://schemas.microsoft.com/office/drawing/2014/main" id="{FDC240A7-8C93-B845-BE91-135652A2FFEA}"/>
              </a:ext>
            </a:extLst>
          </p:cNvPr>
          <p:cNvGrpSpPr>
            <a:grpSpLocks/>
          </p:cNvGrpSpPr>
          <p:nvPr/>
        </p:nvGrpSpPr>
        <p:grpSpPr bwMode="auto">
          <a:xfrm>
            <a:off x="4953000" y="2133601"/>
            <a:ext cx="2590800" cy="2043113"/>
            <a:chOff x="2160" y="1344"/>
            <a:chExt cx="1632" cy="1287"/>
          </a:xfrm>
        </p:grpSpPr>
        <p:grpSp>
          <p:nvGrpSpPr>
            <p:cNvPr id="17456" name="Group 61">
              <a:extLst>
                <a:ext uri="{FF2B5EF4-FFF2-40B4-BE49-F238E27FC236}">
                  <a16:creationId xmlns:a16="http://schemas.microsoft.com/office/drawing/2014/main" id="{F7F616FE-1A79-504C-A1FE-0F292A2946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12" y="1344"/>
              <a:ext cx="480" cy="279"/>
              <a:chOff x="3312" y="1344"/>
              <a:chExt cx="480" cy="279"/>
            </a:xfrm>
          </p:grpSpPr>
          <p:sp>
            <p:nvSpPr>
              <p:cNvPr id="17463" name="Line 62">
                <a:extLst>
                  <a:ext uri="{FF2B5EF4-FFF2-40B4-BE49-F238E27FC236}">
                    <a16:creationId xmlns:a16="http://schemas.microsoft.com/office/drawing/2014/main" id="{1C06518C-3887-E949-BD3D-18F3AB52EC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48" y="1344"/>
                <a:ext cx="0" cy="24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64" name="Text Box 63">
                <a:extLst>
                  <a:ext uri="{FF2B5EF4-FFF2-40B4-BE49-F238E27FC236}">
                    <a16:creationId xmlns:a16="http://schemas.microsoft.com/office/drawing/2014/main" id="{6695778D-18B0-6144-999C-319B178980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12" y="1392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altLang="en-US" baseline="0"/>
                  <a:t>S</a:t>
                </a:r>
                <a:r>
                  <a:rPr lang="en-US" altLang="en-US"/>
                  <a:t>y/x</a:t>
                </a:r>
                <a:endParaRPr lang="en-US" altLang="en-US" baseline="0"/>
              </a:p>
            </p:txBody>
          </p:sp>
        </p:grpSp>
        <p:grpSp>
          <p:nvGrpSpPr>
            <p:cNvPr id="17457" name="Group 64">
              <a:extLst>
                <a:ext uri="{FF2B5EF4-FFF2-40B4-BE49-F238E27FC236}">
                  <a16:creationId xmlns:a16="http://schemas.microsoft.com/office/drawing/2014/main" id="{A7685FE6-4B86-9D43-B7AE-6E8801C971A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88" y="1872"/>
              <a:ext cx="480" cy="279"/>
              <a:chOff x="3312" y="1344"/>
              <a:chExt cx="480" cy="279"/>
            </a:xfrm>
          </p:grpSpPr>
          <p:sp>
            <p:nvSpPr>
              <p:cNvPr id="17461" name="Line 65">
                <a:extLst>
                  <a:ext uri="{FF2B5EF4-FFF2-40B4-BE49-F238E27FC236}">
                    <a16:creationId xmlns:a16="http://schemas.microsoft.com/office/drawing/2014/main" id="{93C66E80-A1E6-1547-BFB5-44F8A397B5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48" y="1344"/>
                <a:ext cx="0" cy="24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62" name="Text Box 66">
                <a:extLst>
                  <a:ext uri="{FF2B5EF4-FFF2-40B4-BE49-F238E27FC236}">
                    <a16:creationId xmlns:a16="http://schemas.microsoft.com/office/drawing/2014/main" id="{E7D5B35B-7384-494F-B7DB-5FB17F3C043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12" y="1392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altLang="en-US" baseline="0"/>
                  <a:t>S</a:t>
                </a:r>
                <a:r>
                  <a:rPr lang="en-US" altLang="en-US"/>
                  <a:t>y/x</a:t>
                </a:r>
                <a:endParaRPr lang="en-US" altLang="en-US" baseline="0"/>
              </a:p>
            </p:txBody>
          </p:sp>
        </p:grpSp>
        <p:grpSp>
          <p:nvGrpSpPr>
            <p:cNvPr id="17458" name="Group 67">
              <a:extLst>
                <a:ext uri="{FF2B5EF4-FFF2-40B4-BE49-F238E27FC236}">
                  <a16:creationId xmlns:a16="http://schemas.microsoft.com/office/drawing/2014/main" id="{0AEA79D9-FE5D-834C-ADAF-EE5022E610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60" y="2352"/>
              <a:ext cx="480" cy="279"/>
              <a:chOff x="3312" y="1344"/>
              <a:chExt cx="480" cy="279"/>
            </a:xfrm>
          </p:grpSpPr>
          <p:sp>
            <p:nvSpPr>
              <p:cNvPr id="17459" name="Line 68">
                <a:extLst>
                  <a:ext uri="{FF2B5EF4-FFF2-40B4-BE49-F238E27FC236}">
                    <a16:creationId xmlns:a16="http://schemas.microsoft.com/office/drawing/2014/main" id="{9572CBD0-778F-3E46-9FFC-E9466F4A26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648" y="1344"/>
                <a:ext cx="0" cy="24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60" name="Text Box 69">
                <a:extLst>
                  <a:ext uri="{FF2B5EF4-FFF2-40B4-BE49-F238E27FC236}">
                    <a16:creationId xmlns:a16="http://schemas.microsoft.com/office/drawing/2014/main" id="{730FDF5C-B259-CA4D-B7D2-2A89EF158BA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12" y="1392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altLang="en-US" baseline="0"/>
                  <a:t>S</a:t>
                </a:r>
                <a:r>
                  <a:rPr lang="en-US" altLang="en-US"/>
                  <a:t>y/x</a:t>
                </a:r>
                <a:endParaRPr lang="en-US" altLang="en-US" baseline="0"/>
              </a:p>
            </p:txBody>
          </p:sp>
        </p:grpSp>
      </p:grpSp>
      <p:grpSp>
        <p:nvGrpSpPr>
          <p:cNvPr id="1135686" name="Group 70">
            <a:extLst>
              <a:ext uri="{FF2B5EF4-FFF2-40B4-BE49-F238E27FC236}">
                <a16:creationId xmlns:a16="http://schemas.microsoft.com/office/drawing/2014/main" id="{19FFC872-207D-7A49-B1BB-C58BE21E3448}"/>
              </a:ext>
            </a:extLst>
          </p:cNvPr>
          <p:cNvGrpSpPr>
            <a:grpSpLocks/>
          </p:cNvGrpSpPr>
          <p:nvPr/>
        </p:nvGrpSpPr>
        <p:grpSpPr bwMode="auto">
          <a:xfrm>
            <a:off x="5029200" y="2590801"/>
            <a:ext cx="2590800" cy="2043113"/>
            <a:chOff x="2208" y="1632"/>
            <a:chExt cx="1632" cy="1287"/>
          </a:xfrm>
        </p:grpSpPr>
        <p:grpSp>
          <p:nvGrpSpPr>
            <p:cNvPr id="17447" name="Group 71">
              <a:extLst>
                <a:ext uri="{FF2B5EF4-FFF2-40B4-BE49-F238E27FC236}">
                  <a16:creationId xmlns:a16="http://schemas.microsoft.com/office/drawing/2014/main" id="{31CA7F29-9E8C-444E-B6DA-0217F97E436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60" y="1632"/>
              <a:ext cx="480" cy="279"/>
              <a:chOff x="3360" y="1632"/>
              <a:chExt cx="480" cy="279"/>
            </a:xfrm>
          </p:grpSpPr>
          <p:sp>
            <p:nvSpPr>
              <p:cNvPr id="17454" name="Line 72">
                <a:extLst>
                  <a:ext uri="{FF2B5EF4-FFF2-40B4-BE49-F238E27FC236}">
                    <a16:creationId xmlns:a16="http://schemas.microsoft.com/office/drawing/2014/main" id="{0B002FA1-0B87-B342-8056-C5DD9F120F8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48" y="1632"/>
                <a:ext cx="0" cy="24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55" name="Text Box 73">
                <a:extLst>
                  <a:ext uri="{FF2B5EF4-FFF2-40B4-BE49-F238E27FC236}">
                    <a16:creationId xmlns:a16="http://schemas.microsoft.com/office/drawing/2014/main" id="{50F58725-FB1D-0345-A869-6C03AF7FCBA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60" y="1680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altLang="en-US" baseline="0"/>
                  <a:t>S</a:t>
                </a:r>
                <a:r>
                  <a:rPr lang="en-US" altLang="en-US"/>
                  <a:t>y/x</a:t>
                </a:r>
                <a:endParaRPr lang="en-US" altLang="en-US" baseline="0"/>
              </a:p>
            </p:txBody>
          </p:sp>
        </p:grpSp>
        <p:grpSp>
          <p:nvGrpSpPr>
            <p:cNvPr id="17448" name="Group 74">
              <a:extLst>
                <a:ext uri="{FF2B5EF4-FFF2-40B4-BE49-F238E27FC236}">
                  <a16:creationId xmlns:a16="http://schemas.microsoft.com/office/drawing/2014/main" id="{D374F80F-EE9A-864C-ABBD-92E029B83D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36" y="2160"/>
              <a:ext cx="480" cy="279"/>
              <a:chOff x="3360" y="1632"/>
              <a:chExt cx="480" cy="279"/>
            </a:xfrm>
          </p:grpSpPr>
          <p:sp>
            <p:nvSpPr>
              <p:cNvPr id="17452" name="Line 75">
                <a:extLst>
                  <a:ext uri="{FF2B5EF4-FFF2-40B4-BE49-F238E27FC236}">
                    <a16:creationId xmlns:a16="http://schemas.microsoft.com/office/drawing/2014/main" id="{8520F33E-2D48-2943-B950-2F45FE1CC15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48" y="1632"/>
                <a:ext cx="0" cy="24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53" name="Text Box 76">
                <a:extLst>
                  <a:ext uri="{FF2B5EF4-FFF2-40B4-BE49-F238E27FC236}">
                    <a16:creationId xmlns:a16="http://schemas.microsoft.com/office/drawing/2014/main" id="{00E87454-DA0B-074E-B623-69282FD6A05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60" y="1680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altLang="en-US" baseline="0"/>
                  <a:t>S</a:t>
                </a:r>
                <a:r>
                  <a:rPr lang="en-US" altLang="en-US"/>
                  <a:t>y/x</a:t>
                </a:r>
                <a:endParaRPr lang="en-US" altLang="en-US" baseline="0"/>
              </a:p>
            </p:txBody>
          </p:sp>
        </p:grpSp>
        <p:grpSp>
          <p:nvGrpSpPr>
            <p:cNvPr id="17449" name="Group 77">
              <a:extLst>
                <a:ext uri="{FF2B5EF4-FFF2-40B4-BE49-F238E27FC236}">
                  <a16:creationId xmlns:a16="http://schemas.microsoft.com/office/drawing/2014/main" id="{9A6D2E41-1D4D-9143-8BC0-2CD221EB16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08" y="2640"/>
              <a:ext cx="480" cy="279"/>
              <a:chOff x="3360" y="1632"/>
              <a:chExt cx="480" cy="279"/>
            </a:xfrm>
          </p:grpSpPr>
          <p:sp>
            <p:nvSpPr>
              <p:cNvPr id="17450" name="Line 78">
                <a:extLst>
                  <a:ext uri="{FF2B5EF4-FFF2-40B4-BE49-F238E27FC236}">
                    <a16:creationId xmlns:a16="http://schemas.microsoft.com/office/drawing/2014/main" id="{081AFB65-8135-CA4F-B587-11FF06D1467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48" y="1632"/>
                <a:ext cx="0" cy="24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451" name="Text Box 79">
                <a:extLst>
                  <a:ext uri="{FF2B5EF4-FFF2-40B4-BE49-F238E27FC236}">
                    <a16:creationId xmlns:a16="http://schemas.microsoft.com/office/drawing/2014/main" id="{18353DDE-3054-A444-9DCA-70600F6C411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60" y="1680"/>
                <a:ext cx="480" cy="2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altLang="en-US" baseline="0"/>
                  <a:t>S</a:t>
                </a:r>
                <a:r>
                  <a:rPr lang="en-US" altLang="en-US"/>
                  <a:t>y/x</a:t>
                </a:r>
                <a:endParaRPr lang="en-US" altLang="en-US" baseline="0"/>
              </a:p>
            </p:txBody>
          </p:sp>
        </p:grpSp>
      </p:grpSp>
      <p:grpSp>
        <p:nvGrpSpPr>
          <p:cNvPr id="1135696" name="Group 80">
            <a:extLst>
              <a:ext uri="{FF2B5EF4-FFF2-40B4-BE49-F238E27FC236}">
                <a16:creationId xmlns:a16="http://schemas.microsoft.com/office/drawing/2014/main" id="{3F84D62F-3F12-8444-A1B7-EC54BB2DC2A3}"/>
              </a:ext>
            </a:extLst>
          </p:cNvPr>
          <p:cNvGrpSpPr>
            <a:grpSpLocks/>
          </p:cNvGrpSpPr>
          <p:nvPr/>
        </p:nvGrpSpPr>
        <p:grpSpPr bwMode="auto">
          <a:xfrm>
            <a:off x="4419600" y="1600200"/>
            <a:ext cx="2286000" cy="2286000"/>
            <a:chOff x="1824" y="1008"/>
            <a:chExt cx="1440" cy="1440"/>
          </a:xfrm>
        </p:grpSpPr>
        <p:sp>
          <p:nvSpPr>
            <p:cNvPr id="17444" name="Line 81">
              <a:extLst>
                <a:ext uri="{FF2B5EF4-FFF2-40B4-BE49-F238E27FC236}">
                  <a16:creationId xmlns:a16="http://schemas.microsoft.com/office/drawing/2014/main" id="{59DCF249-E5BF-F743-9102-87AD270988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1008"/>
              <a:ext cx="1440" cy="528"/>
            </a:xfrm>
            <a:prstGeom prst="line">
              <a:avLst/>
            </a:prstGeom>
            <a:noFill/>
            <a:ln w="9525">
              <a:solidFill>
                <a:schemeClr val="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45" name="Line 82">
              <a:extLst>
                <a:ext uri="{FF2B5EF4-FFF2-40B4-BE49-F238E27FC236}">
                  <a16:creationId xmlns:a16="http://schemas.microsoft.com/office/drawing/2014/main" id="{9441D24B-2DDF-B340-8E16-7D7FE5A5DC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1008"/>
              <a:ext cx="1104" cy="912"/>
            </a:xfrm>
            <a:prstGeom prst="line">
              <a:avLst/>
            </a:prstGeom>
            <a:noFill/>
            <a:ln w="9525">
              <a:solidFill>
                <a:schemeClr val="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446" name="Line 83">
              <a:extLst>
                <a:ext uri="{FF2B5EF4-FFF2-40B4-BE49-F238E27FC236}">
                  <a16:creationId xmlns:a16="http://schemas.microsoft.com/office/drawing/2014/main" id="{24290FC2-4D9F-4147-8C95-5A4B4DA769E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24" y="1008"/>
              <a:ext cx="576" cy="1440"/>
            </a:xfrm>
            <a:prstGeom prst="line">
              <a:avLst/>
            </a:prstGeom>
            <a:noFill/>
            <a:ln w="9525">
              <a:solidFill>
                <a:schemeClr val="hlink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0589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35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356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135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135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135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5675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3" name="Group 2">
            <a:extLst>
              <a:ext uri="{FF2B5EF4-FFF2-40B4-BE49-F238E27FC236}">
                <a16:creationId xmlns:a16="http://schemas.microsoft.com/office/drawing/2014/main" id="{2C7F9EDB-77E2-DD46-9403-910E9ACDA3FC}"/>
              </a:ext>
            </a:extLst>
          </p:cNvPr>
          <p:cNvGrpSpPr>
            <a:grpSpLocks/>
          </p:cNvGrpSpPr>
          <p:nvPr/>
        </p:nvGrpSpPr>
        <p:grpSpPr bwMode="auto">
          <a:xfrm>
            <a:off x="2819400" y="1905000"/>
            <a:ext cx="6781800" cy="2971800"/>
            <a:chOff x="1037" y="7543"/>
            <a:chExt cx="9777" cy="4182"/>
          </a:xfrm>
        </p:grpSpPr>
        <p:sp>
          <p:nvSpPr>
            <p:cNvPr id="18447" name="Line 3">
              <a:extLst>
                <a:ext uri="{FF2B5EF4-FFF2-40B4-BE49-F238E27FC236}">
                  <a16:creationId xmlns:a16="http://schemas.microsoft.com/office/drawing/2014/main" id="{904D7748-4988-444A-AB5C-1E0F4E2E5C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55" y="8040"/>
              <a:ext cx="0" cy="294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48" name="Text Box 4">
              <a:extLst>
                <a:ext uri="{FF2B5EF4-FFF2-40B4-BE49-F238E27FC236}">
                  <a16:creationId xmlns:a16="http://schemas.microsoft.com/office/drawing/2014/main" id="{C73905A4-AA7A-754A-8A1A-F534C78846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431" y="7543"/>
              <a:ext cx="2383" cy="75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8449" name="Group 5">
              <a:extLst>
                <a:ext uri="{FF2B5EF4-FFF2-40B4-BE49-F238E27FC236}">
                  <a16:creationId xmlns:a16="http://schemas.microsoft.com/office/drawing/2014/main" id="{BBB692D2-A00D-3843-8AF1-CEB8C0D67246}"/>
                </a:ext>
              </a:extLst>
            </p:cNvPr>
            <p:cNvGrpSpPr>
              <a:grpSpLocks/>
            </p:cNvGrpSpPr>
            <p:nvPr/>
          </p:nvGrpSpPr>
          <p:grpSpPr bwMode="auto">
            <a:xfrm rot="-5400000">
              <a:off x="1561" y="9533"/>
              <a:ext cx="2244" cy="270"/>
              <a:chOff x="3670" y="10790"/>
              <a:chExt cx="2244" cy="270"/>
            </a:xfrm>
          </p:grpSpPr>
          <p:sp>
            <p:nvSpPr>
              <p:cNvPr id="18486" name="Line 6">
                <a:extLst>
                  <a:ext uri="{FF2B5EF4-FFF2-40B4-BE49-F238E27FC236}">
                    <a16:creationId xmlns:a16="http://schemas.microsoft.com/office/drawing/2014/main" id="{1721AA2D-C54F-354A-8F0D-220DA56ADDB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70" y="10790"/>
                <a:ext cx="0" cy="27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87" name="Line 7">
                <a:extLst>
                  <a:ext uri="{FF2B5EF4-FFF2-40B4-BE49-F238E27FC236}">
                    <a16:creationId xmlns:a16="http://schemas.microsoft.com/office/drawing/2014/main" id="{0AA9CAE0-8615-3542-A3E7-E78F3159164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044" y="10790"/>
                <a:ext cx="0" cy="27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88" name="Line 8">
                <a:extLst>
                  <a:ext uri="{FF2B5EF4-FFF2-40B4-BE49-F238E27FC236}">
                    <a16:creationId xmlns:a16="http://schemas.microsoft.com/office/drawing/2014/main" id="{59C150EE-E56D-894B-9CB1-C2825EE572D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418" y="10790"/>
                <a:ext cx="0" cy="27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89" name="Line 9">
                <a:extLst>
                  <a:ext uri="{FF2B5EF4-FFF2-40B4-BE49-F238E27FC236}">
                    <a16:creationId xmlns:a16="http://schemas.microsoft.com/office/drawing/2014/main" id="{324E0814-3955-764E-B9B4-2E66CCFDF8A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792" y="10790"/>
                <a:ext cx="0" cy="27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90" name="Line 10">
                <a:extLst>
                  <a:ext uri="{FF2B5EF4-FFF2-40B4-BE49-F238E27FC236}">
                    <a16:creationId xmlns:a16="http://schemas.microsoft.com/office/drawing/2014/main" id="{246CC5E9-1493-E247-A424-7A2018583DE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540" y="10790"/>
                <a:ext cx="0" cy="27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91" name="Line 11">
                <a:extLst>
                  <a:ext uri="{FF2B5EF4-FFF2-40B4-BE49-F238E27FC236}">
                    <a16:creationId xmlns:a16="http://schemas.microsoft.com/office/drawing/2014/main" id="{DE0A3D28-3189-2D4F-8531-24B4A24750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914" y="10790"/>
                <a:ext cx="0" cy="27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92" name="Line 12">
                <a:extLst>
                  <a:ext uri="{FF2B5EF4-FFF2-40B4-BE49-F238E27FC236}">
                    <a16:creationId xmlns:a16="http://schemas.microsoft.com/office/drawing/2014/main" id="{FC098716-E9D3-3444-ABFC-761DCC7129F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166" y="10790"/>
                <a:ext cx="0" cy="27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8450" name="Text Box 13">
              <a:extLst>
                <a:ext uri="{FF2B5EF4-FFF2-40B4-BE49-F238E27FC236}">
                  <a16:creationId xmlns:a16="http://schemas.microsoft.com/office/drawing/2014/main" id="{E5CF1B45-DA01-7E4D-8FAA-B0C5B3750B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39" y="8905"/>
              <a:ext cx="866" cy="999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grpSp>
          <p:nvGrpSpPr>
            <p:cNvPr id="18451" name="Group 14">
              <a:extLst>
                <a:ext uri="{FF2B5EF4-FFF2-40B4-BE49-F238E27FC236}">
                  <a16:creationId xmlns:a16="http://schemas.microsoft.com/office/drawing/2014/main" id="{1DA1CADE-2C6C-5A45-8271-F35E3122ABF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37" y="7725"/>
              <a:ext cx="7854" cy="4000"/>
              <a:chOff x="1052" y="7725"/>
              <a:chExt cx="7854" cy="4000"/>
            </a:xfrm>
          </p:grpSpPr>
          <p:sp>
            <p:nvSpPr>
              <p:cNvPr id="18452" name="Text Box 15">
                <a:extLst>
                  <a:ext uri="{FF2B5EF4-FFF2-40B4-BE49-F238E27FC236}">
                    <a16:creationId xmlns:a16="http://schemas.microsoft.com/office/drawing/2014/main" id="{672140D7-9F4A-DD47-96D8-A4E79D74E5B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57" y="8019"/>
                <a:ext cx="374" cy="3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2000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</a:p>
              <a:p>
                <a:endParaRPr lang="en-US" altLang="en-US" sz="2400" b="0" baseline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53" name="Text Box 16">
                <a:extLst>
                  <a:ext uri="{FF2B5EF4-FFF2-40B4-BE49-F238E27FC236}">
                    <a16:creationId xmlns:a16="http://schemas.microsoft.com/office/drawing/2014/main" id="{C241D930-A5B0-8C45-92A1-CE877902A3A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137" y="8184"/>
                <a:ext cx="374" cy="3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1400" baseline="0">
                    <a:solidFill>
                      <a:schemeClr val="tx1"/>
                    </a:solidFill>
                    <a:latin typeface="Tahoma" panose="020B060403050404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en-US" altLang="en-US" sz="1200" b="0" baseline="0">
                  <a:solidFill>
                    <a:schemeClr val="tx1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en-US" sz="2400" b="0" baseline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54" name="Text Box 17">
                <a:extLst>
                  <a:ext uri="{FF2B5EF4-FFF2-40B4-BE49-F238E27FC236}">
                    <a16:creationId xmlns:a16="http://schemas.microsoft.com/office/drawing/2014/main" id="{E0B13112-AD27-574B-AD5B-B1FCFFF9CD3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042" y="8619"/>
                <a:ext cx="374" cy="3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2000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</a:p>
              <a:p>
                <a:endParaRPr lang="en-US" altLang="en-US" sz="2400" b="0" baseline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55" name="Text Box 18">
                <a:extLst>
                  <a:ext uri="{FF2B5EF4-FFF2-40B4-BE49-F238E27FC236}">
                    <a16:creationId xmlns:a16="http://schemas.microsoft.com/office/drawing/2014/main" id="{D4BDEB72-6BDF-5849-8D9E-4B7FCEBBCF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057" y="9429"/>
                <a:ext cx="374" cy="3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1400" baseline="0">
                    <a:solidFill>
                      <a:schemeClr val="tx1"/>
                    </a:solidFill>
                    <a:latin typeface="Tahoma" panose="020B060403050404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en-US" altLang="en-US" sz="1200" b="0" baseline="0">
                  <a:solidFill>
                    <a:schemeClr val="tx1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en-US" sz="2400" b="0" baseline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56" name="Text Box 19">
                <a:extLst>
                  <a:ext uri="{FF2B5EF4-FFF2-40B4-BE49-F238E27FC236}">
                    <a16:creationId xmlns:a16="http://schemas.microsoft.com/office/drawing/2014/main" id="{BD89B91D-77A9-0E48-8C92-23B466DAA5E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946" y="10176"/>
                <a:ext cx="374" cy="3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1100" b="0" i="1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-US" altLang="en-US" sz="1100" b="0" i="1" baseline="-30000">
                    <a:solidFill>
                      <a:schemeClr val="tx1"/>
                    </a:solidFill>
                    <a:latin typeface="Times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1100" b="0" i="1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altLang="zh-CN" sz="1200" b="0" baseline="0">
                  <a:solidFill>
                    <a:schemeClr val="tx1"/>
                  </a:solidFill>
                  <a:ea typeface="SimSun" panose="02010600030101010101" pitchFamily="2" charset="-122"/>
                </a:endParaRPr>
              </a:p>
              <a:p>
                <a:r>
                  <a:rPr lang="en-US" altLang="zh-CN" sz="1200" b="0" i="1" baseline="-30000">
                    <a:solidFill>
                      <a:schemeClr val="tx1"/>
                    </a:solidFill>
                    <a:latin typeface="Times" pitchFamily="2" charset="0"/>
                    <a:ea typeface="SimSun" panose="02010600030101010101" pitchFamily="2" charset="-122"/>
                  </a:rPr>
                  <a:t> </a:t>
                </a:r>
                <a:endParaRPr lang="en-US" altLang="zh-CN" sz="1200" b="0" baseline="0">
                  <a:solidFill>
                    <a:schemeClr val="tx1"/>
                  </a:solidFill>
                  <a:ea typeface="SimSun" panose="02010600030101010101" pitchFamily="2" charset="-122"/>
                </a:endParaRPr>
              </a:p>
              <a:p>
                <a:endParaRPr lang="en-US" altLang="zh-CN" sz="2400" b="0" baseline="0">
                  <a:solidFill>
                    <a:schemeClr val="tx1"/>
                  </a:solidFill>
                  <a:ea typeface="SimSun" panose="02010600030101010101" pitchFamily="2" charset="-122"/>
                </a:endParaRPr>
              </a:p>
            </p:txBody>
          </p:sp>
          <p:sp>
            <p:nvSpPr>
              <p:cNvPr id="18457" name="Line 20">
                <a:extLst>
                  <a:ext uri="{FF2B5EF4-FFF2-40B4-BE49-F238E27FC236}">
                    <a16:creationId xmlns:a16="http://schemas.microsoft.com/office/drawing/2014/main" id="{47B1E010-0F2A-9E4B-8E7E-64E34B7032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640" y="10980"/>
                <a:ext cx="4515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58" name="Text Box 21">
                <a:extLst>
                  <a:ext uri="{FF2B5EF4-FFF2-40B4-BE49-F238E27FC236}">
                    <a16:creationId xmlns:a16="http://schemas.microsoft.com/office/drawing/2014/main" id="{FE5574E1-2B3F-5B43-B205-69BEE8CD514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930" y="11190"/>
                <a:ext cx="480" cy="53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1400" b="0" i="1" baseline="0">
                    <a:solidFill>
                      <a:schemeClr val="tx1"/>
                    </a:solidFill>
                    <a:latin typeface="Tahoma" panose="020B060403050404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x</a:t>
                </a:r>
                <a:endParaRPr lang="en-US" altLang="en-US" sz="1200" b="0" baseline="0">
                  <a:solidFill>
                    <a:schemeClr val="tx1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en-US" sz="2400" b="0" baseline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59" name="Text Box 22">
                <a:extLst>
                  <a:ext uri="{FF2B5EF4-FFF2-40B4-BE49-F238E27FC236}">
                    <a16:creationId xmlns:a16="http://schemas.microsoft.com/office/drawing/2014/main" id="{AC54DF0C-47E0-204F-8F06-7FD3441ED15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65" y="9240"/>
                <a:ext cx="509" cy="61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1400" b="0" i="1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endParaRPr lang="en-US" altLang="en-US" sz="1200" b="0" baseline="0">
                  <a:solidFill>
                    <a:schemeClr val="tx1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en-US" sz="2400" b="0" baseline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60" name="Line 23">
                <a:extLst>
                  <a:ext uri="{FF2B5EF4-FFF2-40B4-BE49-F238E27FC236}">
                    <a16:creationId xmlns:a16="http://schemas.microsoft.com/office/drawing/2014/main" id="{E5BA3926-1020-B541-96C9-20E2C74E231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85" y="7725"/>
                <a:ext cx="6705" cy="2805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61" name="Oval 24">
                <a:extLst>
                  <a:ext uri="{FF2B5EF4-FFF2-40B4-BE49-F238E27FC236}">
                    <a16:creationId xmlns:a16="http://schemas.microsoft.com/office/drawing/2014/main" id="{0422C378-F6A0-8941-A4C9-4145C20DAA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0" y="9270"/>
                <a:ext cx="71" cy="71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462" name="Oval 25">
                <a:extLst>
                  <a:ext uri="{FF2B5EF4-FFF2-40B4-BE49-F238E27FC236}">
                    <a16:creationId xmlns:a16="http://schemas.microsoft.com/office/drawing/2014/main" id="{8B1DE695-69FA-B841-AE95-552BD8C747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555" y="8449"/>
                <a:ext cx="71" cy="71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463" name="Oval 26">
                <a:extLst>
                  <a:ext uri="{FF2B5EF4-FFF2-40B4-BE49-F238E27FC236}">
                    <a16:creationId xmlns:a16="http://schemas.microsoft.com/office/drawing/2014/main" id="{8987D0D6-7FC2-1D4D-B092-E8881CDB6D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30" y="8790"/>
                <a:ext cx="71" cy="71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464" name="Oval 27">
                <a:extLst>
                  <a:ext uri="{FF2B5EF4-FFF2-40B4-BE49-F238E27FC236}">
                    <a16:creationId xmlns:a16="http://schemas.microsoft.com/office/drawing/2014/main" id="{35CEBED5-C997-454D-BF33-27149BAF8D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42" y="10244"/>
                <a:ext cx="86" cy="71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465" name="Oval 28">
                <a:extLst>
                  <a:ext uri="{FF2B5EF4-FFF2-40B4-BE49-F238E27FC236}">
                    <a16:creationId xmlns:a16="http://schemas.microsoft.com/office/drawing/2014/main" id="{FCB8FF5A-76A0-F54F-B404-671EFF4183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60" y="8730"/>
                <a:ext cx="71" cy="71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466" name="Oval 29">
                <a:extLst>
                  <a:ext uri="{FF2B5EF4-FFF2-40B4-BE49-F238E27FC236}">
                    <a16:creationId xmlns:a16="http://schemas.microsoft.com/office/drawing/2014/main" id="{6DDAFCD4-AB44-AD48-A353-D57AFA7B81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18" y="8172"/>
                <a:ext cx="71" cy="71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grpSp>
            <p:nvGrpSpPr>
              <p:cNvPr id="18467" name="Group 30">
                <a:extLst>
                  <a:ext uri="{FF2B5EF4-FFF2-40B4-BE49-F238E27FC236}">
                    <a16:creationId xmlns:a16="http://schemas.microsoft.com/office/drawing/2014/main" id="{9A9C5FBE-65EA-F441-9C3E-8EABE7E0D5F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670" y="10790"/>
                <a:ext cx="2244" cy="270"/>
                <a:chOff x="3670" y="10790"/>
                <a:chExt cx="2244" cy="270"/>
              </a:xfrm>
            </p:grpSpPr>
            <p:sp>
              <p:nvSpPr>
                <p:cNvPr id="18479" name="Line 31">
                  <a:extLst>
                    <a:ext uri="{FF2B5EF4-FFF2-40B4-BE49-F238E27FC236}">
                      <a16:creationId xmlns:a16="http://schemas.microsoft.com/office/drawing/2014/main" id="{121E9CD8-D264-BD49-90A2-AD0CF3F2AFC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670" y="10790"/>
                  <a:ext cx="0" cy="27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8480" name="Line 32">
                  <a:extLst>
                    <a:ext uri="{FF2B5EF4-FFF2-40B4-BE49-F238E27FC236}">
                      <a16:creationId xmlns:a16="http://schemas.microsoft.com/office/drawing/2014/main" id="{5203476A-B8AF-1E4F-9F3D-FFAF8D8890C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044" y="10790"/>
                  <a:ext cx="0" cy="27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8481" name="Line 33">
                  <a:extLst>
                    <a:ext uri="{FF2B5EF4-FFF2-40B4-BE49-F238E27FC236}">
                      <a16:creationId xmlns:a16="http://schemas.microsoft.com/office/drawing/2014/main" id="{4EE0FDF5-61F0-BD49-9DBD-527D2406717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418" y="10790"/>
                  <a:ext cx="0" cy="27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8482" name="Line 34">
                  <a:extLst>
                    <a:ext uri="{FF2B5EF4-FFF2-40B4-BE49-F238E27FC236}">
                      <a16:creationId xmlns:a16="http://schemas.microsoft.com/office/drawing/2014/main" id="{1F671024-8BF6-1445-AE7F-B5817691216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792" y="10790"/>
                  <a:ext cx="0" cy="27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8483" name="Line 35">
                  <a:extLst>
                    <a:ext uri="{FF2B5EF4-FFF2-40B4-BE49-F238E27FC236}">
                      <a16:creationId xmlns:a16="http://schemas.microsoft.com/office/drawing/2014/main" id="{7950646E-FACB-1445-BCFD-28EFCB6D6D4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540" y="10790"/>
                  <a:ext cx="0" cy="27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8484" name="Line 36">
                  <a:extLst>
                    <a:ext uri="{FF2B5EF4-FFF2-40B4-BE49-F238E27FC236}">
                      <a16:creationId xmlns:a16="http://schemas.microsoft.com/office/drawing/2014/main" id="{28811A66-6E19-C142-A82F-58ABEB2A7E0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914" y="10790"/>
                  <a:ext cx="0" cy="27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8485" name="Line 37">
                  <a:extLst>
                    <a:ext uri="{FF2B5EF4-FFF2-40B4-BE49-F238E27FC236}">
                      <a16:creationId xmlns:a16="http://schemas.microsoft.com/office/drawing/2014/main" id="{18BF38CE-EF4A-6443-B95E-B5200ED5FA2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166" y="10790"/>
                  <a:ext cx="0" cy="270"/>
                </a:xfrm>
                <a:prstGeom prst="line">
                  <a:avLst/>
                </a:prstGeom>
                <a:noFill/>
                <a:ln w="9525">
                  <a:solidFill>
                    <a:srgbClr val="80808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8468" name="Text Box 38">
                <a:extLst>
                  <a:ext uri="{FF2B5EF4-FFF2-40B4-BE49-F238E27FC236}">
                    <a16:creationId xmlns:a16="http://schemas.microsoft.com/office/drawing/2014/main" id="{AF07A179-331C-C944-B088-447352B713C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555" y="8008"/>
                <a:ext cx="374" cy="3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1100" b="0" i="1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y</a:t>
                </a:r>
                <a:r>
                  <a:rPr lang="en-US" altLang="en-US" sz="1100" b="0" i="1" baseline="-30000">
                    <a:solidFill>
                      <a:schemeClr val="tx1"/>
                    </a:solidFill>
                    <a:latin typeface="Times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altLang="en-US" sz="1100" b="0" i="1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altLang="zh-CN" sz="1200" b="0" baseline="0">
                  <a:solidFill>
                    <a:schemeClr val="tx1"/>
                  </a:solidFill>
                  <a:ea typeface="SimSun" panose="02010600030101010101" pitchFamily="2" charset="-122"/>
                </a:endParaRPr>
              </a:p>
              <a:p>
                <a:r>
                  <a:rPr lang="en-US" altLang="zh-CN" sz="1200" b="0" i="1" baseline="-30000">
                    <a:solidFill>
                      <a:schemeClr val="tx1"/>
                    </a:solidFill>
                    <a:latin typeface="Times" pitchFamily="2" charset="0"/>
                    <a:ea typeface="SimSun" panose="02010600030101010101" pitchFamily="2" charset="-122"/>
                  </a:rPr>
                  <a:t> </a:t>
                </a:r>
                <a:endParaRPr lang="en-US" altLang="zh-CN" sz="1200" b="0" baseline="0">
                  <a:solidFill>
                    <a:schemeClr val="tx1"/>
                  </a:solidFill>
                  <a:ea typeface="SimSun" panose="02010600030101010101" pitchFamily="2" charset="-122"/>
                </a:endParaRPr>
              </a:p>
              <a:p>
                <a:endParaRPr lang="en-US" altLang="zh-CN" sz="2400" b="0" baseline="0">
                  <a:solidFill>
                    <a:schemeClr val="tx1"/>
                  </a:solidFill>
                  <a:ea typeface="SimSun" panose="02010600030101010101" pitchFamily="2" charset="-122"/>
                </a:endParaRPr>
              </a:p>
            </p:txBody>
          </p:sp>
          <p:sp>
            <p:nvSpPr>
              <p:cNvPr id="18469" name="Line 39">
                <a:extLst>
                  <a:ext uri="{FF2B5EF4-FFF2-40B4-BE49-F238E27FC236}">
                    <a16:creationId xmlns:a16="http://schemas.microsoft.com/office/drawing/2014/main" id="{87CC1D19-17D2-C94C-8669-0AEF096046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052" y="8920"/>
                <a:ext cx="7854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prstDash val="dashDot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70" name="Oval 40">
                <a:extLst>
                  <a:ext uri="{FF2B5EF4-FFF2-40B4-BE49-F238E27FC236}">
                    <a16:creationId xmlns:a16="http://schemas.microsoft.com/office/drawing/2014/main" id="{C8E3E638-3EAB-254C-BC5D-8002FFA9BE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7" y="7805"/>
                <a:ext cx="71" cy="71"/>
              </a:xfrm>
              <a:prstGeom prst="ellipse">
                <a:avLst/>
              </a:prstGeom>
              <a:solidFill>
                <a:srgbClr val="FF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471" name="AutoShape 41">
                <a:extLst>
                  <a:ext uri="{FF2B5EF4-FFF2-40B4-BE49-F238E27FC236}">
                    <a16:creationId xmlns:a16="http://schemas.microsoft.com/office/drawing/2014/main" id="{CC8A6268-A8E0-7140-AC7A-58D70F4C9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6" y="8920"/>
                <a:ext cx="374" cy="1309"/>
              </a:xfrm>
              <a:prstGeom prst="leftBrace">
                <a:avLst>
                  <a:gd name="adj1" fmla="val 29167"/>
                  <a:gd name="adj2" fmla="val 50000"/>
                </a:avLst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  <p:sp>
            <p:nvSpPr>
              <p:cNvPr id="18472" name="Line 42">
                <a:extLst>
                  <a:ext uri="{FF2B5EF4-FFF2-40B4-BE49-F238E27FC236}">
                    <a16:creationId xmlns:a16="http://schemas.microsoft.com/office/drawing/2014/main" id="{05A704CB-8CF8-8B4D-8B40-BCF36DAD465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85" y="9735"/>
                <a:ext cx="0" cy="48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73" name="Text Box 43">
                <a:extLst>
                  <a:ext uri="{FF2B5EF4-FFF2-40B4-BE49-F238E27FC236}">
                    <a16:creationId xmlns:a16="http://schemas.microsoft.com/office/drawing/2014/main" id="{8E0C2006-B018-7744-86D6-EDB59CA71E2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92" y="9834"/>
                <a:ext cx="374" cy="3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1400" b="0" baseline="0">
                    <a:solidFill>
                      <a:schemeClr val="tx1"/>
                    </a:solidFill>
                    <a:latin typeface="Tahoma" panose="020B060403050404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endParaRPr lang="en-US" altLang="en-US" sz="1200" b="0" baseline="0">
                  <a:solidFill>
                    <a:schemeClr val="tx1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en-US" sz="2400" b="0" baseline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74" name="Text Box 44">
                <a:extLst>
                  <a:ext uri="{FF2B5EF4-FFF2-40B4-BE49-F238E27FC236}">
                    <a16:creationId xmlns:a16="http://schemas.microsoft.com/office/drawing/2014/main" id="{ECD6F2F6-9E01-5842-A7A0-61BB13C6E2E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4062" y="9054"/>
                <a:ext cx="374" cy="37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2000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</a:p>
              <a:p>
                <a:endParaRPr lang="en-US" altLang="en-US" sz="2400" b="0" baseline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475" name="Line 45">
                <a:extLst>
                  <a:ext uri="{FF2B5EF4-FFF2-40B4-BE49-F238E27FC236}">
                    <a16:creationId xmlns:a16="http://schemas.microsoft.com/office/drawing/2014/main" id="{2635F5C1-E368-AB4D-BB54-DB632DADB9A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870" y="9000"/>
                <a:ext cx="0" cy="615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76" name="Line 46">
                <a:extLst>
                  <a:ext uri="{FF2B5EF4-FFF2-40B4-BE49-F238E27FC236}">
                    <a16:creationId xmlns:a16="http://schemas.microsoft.com/office/drawing/2014/main" id="{043F2FE0-5C05-C045-8944-44EC6D5EA87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435" y="7920"/>
                <a:ext cx="0" cy="600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77" name="Line 47">
                <a:extLst>
                  <a:ext uri="{FF2B5EF4-FFF2-40B4-BE49-F238E27FC236}">
                    <a16:creationId xmlns:a16="http://schemas.microsoft.com/office/drawing/2014/main" id="{AEF16DA6-01F3-6B4E-81CB-2488364C7E8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435" y="8610"/>
                <a:ext cx="0" cy="315"/>
              </a:xfrm>
              <a:prstGeom prst="line">
                <a:avLst/>
              </a:prstGeom>
              <a:noFill/>
              <a:ln w="9525">
                <a:solidFill>
                  <a:srgbClr val="80808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478" name="AutoShape 48">
                <a:extLst>
                  <a:ext uri="{FF2B5EF4-FFF2-40B4-BE49-F238E27FC236}">
                    <a16:creationId xmlns:a16="http://schemas.microsoft.com/office/drawing/2014/main" id="{D15BCCA8-863F-1342-B2E9-EEEEF717C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5" y="7860"/>
                <a:ext cx="435" cy="1050"/>
              </a:xfrm>
              <a:prstGeom prst="rightBrace">
                <a:avLst>
                  <a:gd name="adj1" fmla="val 20115"/>
                  <a:gd name="adj2" fmla="val 50000"/>
                </a:avLst>
              </a:prstGeom>
              <a:noFill/>
              <a:ln w="9525">
                <a:solidFill>
                  <a:srgbClr val="80808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</p:grpSp>
      </p:grpSp>
      <p:sp>
        <p:nvSpPr>
          <p:cNvPr id="18434" name="Text Box 49">
            <a:extLst>
              <a:ext uri="{FF2B5EF4-FFF2-40B4-BE49-F238E27FC236}">
                <a16:creationId xmlns:a16="http://schemas.microsoft.com/office/drawing/2014/main" id="{D6CD0495-859E-E747-9598-B47D3BFCAF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53400" y="4343400"/>
            <a:ext cx="2133600" cy="762000"/>
          </a:xfrm>
          <a:prstGeom prst="rect">
            <a:avLst/>
          </a:prstGeom>
          <a:solidFill>
            <a:srgbClr val="EAEAEA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1400" b="0" baseline="0">
                <a:solidFill>
                  <a:schemeClr val="tx1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*Least squares estimation gave us the line (β) that minimized C</a:t>
            </a:r>
            <a:r>
              <a:rPr lang="en-US" altLang="en-US" sz="1400" b="0" baseline="30000">
                <a:solidFill>
                  <a:schemeClr val="tx1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altLang="en-US" sz="1400" b="0" baseline="0">
              <a:solidFill>
                <a:schemeClr val="tx1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en-US" sz="1400" b="0" baseline="0">
                <a:solidFill>
                  <a:schemeClr val="tx1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pic>
        <p:nvPicPr>
          <p:cNvPr id="18435" name="Picture 50">
            <a:extLst>
              <a:ext uri="{FF2B5EF4-FFF2-40B4-BE49-F238E27FC236}">
                <a16:creationId xmlns:a16="http://schemas.microsoft.com/office/drawing/2014/main" id="{623A4814-B243-4348-B9E7-D7A0059500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7200" y="1981201"/>
            <a:ext cx="1333500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6" name="Picture 51">
            <a:extLst>
              <a:ext uri="{FF2B5EF4-FFF2-40B4-BE49-F238E27FC236}">
                <a16:creationId xmlns:a16="http://schemas.microsoft.com/office/drawing/2014/main" id="{F37FE9D6-A843-0644-A2D3-271476AC4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200" y="2971800"/>
            <a:ext cx="36195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8437" name="Group 52">
            <a:extLst>
              <a:ext uri="{FF2B5EF4-FFF2-40B4-BE49-F238E27FC236}">
                <a16:creationId xmlns:a16="http://schemas.microsoft.com/office/drawing/2014/main" id="{B31A1365-CF53-504C-B572-E25A93C71130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4876800"/>
            <a:ext cx="7848600" cy="1981200"/>
            <a:chOff x="288" y="3072"/>
            <a:chExt cx="4944" cy="1248"/>
          </a:xfrm>
        </p:grpSpPr>
        <p:grpSp>
          <p:nvGrpSpPr>
            <p:cNvPr id="18440" name="Group 53">
              <a:extLst>
                <a:ext uri="{FF2B5EF4-FFF2-40B4-BE49-F238E27FC236}">
                  <a16:creationId xmlns:a16="http://schemas.microsoft.com/office/drawing/2014/main" id="{998EE338-E6E8-714B-A608-36E0447E054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8" y="3504"/>
              <a:ext cx="4944" cy="816"/>
              <a:chOff x="288" y="3504"/>
              <a:chExt cx="4944" cy="816"/>
            </a:xfrm>
          </p:grpSpPr>
          <p:sp>
            <p:nvSpPr>
              <p:cNvPr id="18442" name="Text Box 54">
                <a:extLst>
                  <a:ext uri="{FF2B5EF4-FFF2-40B4-BE49-F238E27FC236}">
                    <a16:creationId xmlns:a16="http://schemas.microsoft.com/office/drawing/2014/main" id="{014A9F3F-AEA5-4F42-A895-5FB713F6BB3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8" y="3504"/>
                <a:ext cx="4368" cy="19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/>
              <a:lstStyle>
                <a:lvl1pPr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b="1" baseline="-25000">
                    <a:solidFill>
                      <a:schemeClr val="hlink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eaLnBrk="1" hangingPunct="1"/>
                <a:r>
                  <a:rPr lang="en-US" altLang="en-US" sz="1600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A</a:t>
                </a:r>
                <a:r>
                  <a:rPr lang="en-US" altLang="en-US" sz="1600" baseline="30000">
                    <a:solidFill>
                      <a:schemeClr val="tx1"/>
                    </a:solidFill>
                    <a:latin typeface="Times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600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                                         B</a:t>
                </a:r>
                <a:r>
                  <a:rPr lang="en-US" altLang="en-US" sz="1600" baseline="30000">
                    <a:solidFill>
                      <a:schemeClr val="tx1"/>
                    </a:solidFill>
                    <a:latin typeface="Times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en-US" sz="1600" baseline="0">
                    <a:solidFill>
                      <a:schemeClr val="tx1"/>
                    </a:solidFill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                                              C</a:t>
                </a:r>
                <a:r>
                  <a:rPr lang="en-US" altLang="en-US" sz="1600" baseline="30000">
                    <a:solidFill>
                      <a:schemeClr val="tx1"/>
                    </a:solidFill>
                    <a:latin typeface="Times" pitchFamily="2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en-US" altLang="en-US" sz="1600" u="sng" baseline="0">
                  <a:solidFill>
                    <a:schemeClr val="tx1"/>
                  </a:solidFill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altLang="en-US" sz="2400" b="0" baseline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443" name="Group 55">
                <a:extLst>
                  <a:ext uri="{FF2B5EF4-FFF2-40B4-BE49-F238E27FC236}">
                    <a16:creationId xmlns:a16="http://schemas.microsoft.com/office/drawing/2014/main" id="{E4E8D431-0ED4-3247-82C2-26B2AC6178F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84" y="3648"/>
                <a:ext cx="4848" cy="672"/>
                <a:chOff x="2115" y="8312"/>
                <a:chExt cx="4860" cy="1859"/>
              </a:xfrm>
            </p:grpSpPr>
            <p:sp>
              <p:nvSpPr>
                <p:cNvPr id="18444" name="Text Box 56">
                  <a:extLst>
                    <a:ext uri="{FF2B5EF4-FFF2-40B4-BE49-F238E27FC236}">
                      <a16:creationId xmlns:a16="http://schemas.microsoft.com/office/drawing/2014/main" id="{7A0A3C3B-F8AD-7E4D-B3B5-B8AB35CB06B6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2115" y="8312"/>
                  <a:ext cx="1575" cy="1845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/>
                <a:lstStyle>
                  <a:lvl1pPr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eaLnBrk="1" hangingPunct="1"/>
                  <a:r>
                    <a:rPr lang="en-US" altLang="zh-CN" sz="120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 SS</a:t>
                  </a:r>
                  <a:r>
                    <a:rPr lang="en-US" altLang="zh-CN" sz="1200" baseline="-30000">
                      <a:solidFill>
                        <a:schemeClr val="tx1"/>
                      </a:solidFill>
                      <a:latin typeface="Times" pitchFamily="2" charset="0"/>
                      <a:ea typeface="SimSun" panose="02010600030101010101" pitchFamily="2" charset="-122"/>
                    </a:rPr>
                    <a:t>total</a:t>
                  </a:r>
                  <a:r>
                    <a:rPr lang="en-US" altLang="zh-CN" sz="120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                   </a:t>
                  </a:r>
                </a:p>
                <a:p>
                  <a:r>
                    <a:rPr lang="en-US" altLang="zh-CN" sz="1200" baseline="0">
                      <a:solidFill>
                        <a:schemeClr val="tx1"/>
                      </a:solidFill>
                      <a:latin typeface="Tahoma" panose="020B0604030504040204" pitchFamily="34" charset="0"/>
                      <a:ea typeface="SimSun" panose="02010600030101010101" pitchFamily="2" charset="-122"/>
                    </a:rPr>
                    <a:t>Total squared distance of observations from naïve mean of y</a:t>
                  </a:r>
                  <a:endParaRPr lang="en-US" altLang="zh-CN" sz="1200" baseline="0">
                    <a:solidFill>
                      <a:schemeClr val="tx1"/>
                    </a:solidFill>
                    <a:ea typeface="SimSun" panose="02010600030101010101" pitchFamily="2" charset="-122"/>
                  </a:endParaRPr>
                </a:p>
                <a:p>
                  <a:r>
                    <a:rPr lang="en-US" altLang="zh-CN" sz="80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 </a:t>
                  </a:r>
                  <a:r>
                    <a:rPr lang="en-US" altLang="zh-CN" sz="1200" i="1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Total variation</a:t>
                  </a:r>
                  <a:endParaRPr lang="en-US" altLang="zh-CN" sz="1200" baseline="0">
                    <a:solidFill>
                      <a:schemeClr val="tx1"/>
                    </a:solidFill>
                    <a:ea typeface="SimSun" panose="02010600030101010101" pitchFamily="2" charset="-122"/>
                  </a:endParaRPr>
                </a:p>
                <a:p>
                  <a:endParaRPr lang="en-US" altLang="zh-CN" sz="2400" b="0" baseline="0">
                    <a:solidFill>
                      <a:schemeClr val="tx1"/>
                    </a:solidFill>
                    <a:ea typeface="SimSun" panose="02010600030101010101" pitchFamily="2" charset="-122"/>
                  </a:endParaRPr>
                </a:p>
              </p:txBody>
            </p:sp>
            <p:sp>
              <p:nvSpPr>
                <p:cNvPr id="18445" name="Text Box 57">
                  <a:extLst>
                    <a:ext uri="{FF2B5EF4-FFF2-40B4-BE49-F238E27FC236}">
                      <a16:creationId xmlns:a16="http://schemas.microsoft.com/office/drawing/2014/main" id="{7E472244-C5E1-7A40-A235-18B80723DF99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3690" y="8360"/>
                  <a:ext cx="1664" cy="1766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/>
                <a:lstStyle>
                  <a:lvl1pPr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eaLnBrk="1" hangingPunct="1"/>
                  <a:r>
                    <a:rPr lang="en-US" altLang="zh-CN" sz="120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SS</a:t>
                  </a:r>
                  <a:r>
                    <a:rPr lang="en-US" altLang="zh-CN" sz="1200" baseline="-30000">
                      <a:solidFill>
                        <a:schemeClr val="tx1"/>
                      </a:solidFill>
                      <a:latin typeface="Times" pitchFamily="2" charset="0"/>
                      <a:ea typeface="SimSun" panose="02010600030101010101" pitchFamily="2" charset="-122"/>
                    </a:rPr>
                    <a:t>reg</a:t>
                  </a:r>
                  <a:r>
                    <a:rPr lang="en-US" altLang="zh-CN" sz="120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         </a:t>
                  </a:r>
                </a:p>
                <a:p>
                  <a:r>
                    <a:rPr lang="en-US" altLang="zh-CN" sz="1000" b="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Distance from regression line to naïve mean of y </a:t>
                  </a:r>
                  <a:endParaRPr lang="en-US" altLang="zh-CN" sz="1200" b="0" baseline="0">
                    <a:solidFill>
                      <a:schemeClr val="tx1"/>
                    </a:solidFill>
                    <a:ea typeface="SimSun" panose="02010600030101010101" pitchFamily="2" charset="-122"/>
                  </a:endParaRPr>
                </a:p>
                <a:p>
                  <a:r>
                    <a:rPr lang="en-US" altLang="zh-CN" sz="1200" b="0" baseline="0">
                      <a:solidFill>
                        <a:schemeClr val="tx1"/>
                      </a:solidFill>
                      <a:latin typeface="Tahoma" panose="020B0604030504040204" pitchFamily="34" charset="0"/>
                      <a:ea typeface="SimSun" panose="02010600030101010101" pitchFamily="2" charset="-122"/>
                    </a:rPr>
                    <a:t> </a:t>
                  </a:r>
                  <a:r>
                    <a:rPr lang="en-US" altLang="zh-CN" sz="1200" b="0" baseline="0">
                      <a:solidFill>
                        <a:srgbClr val="808080"/>
                      </a:solidFill>
                      <a:latin typeface="Times" pitchFamily="2" charset="0"/>
                      <a:ea typeface="SimSun" panose="02010600030101010101" pitchFamily="2" charset="-122"/>
                    </a:rPr>
                    <a:t>Variability due to x (regression)</a:t>
                  </a:r>
                </a:p>
                <a:p>
                  <a:r>
                    <a:rPr lang="en-US" altLang="zh-CN" sz="1200" b="0" baseline="0">
                      <a:solidFill>
                        <a:schemeClr val="tx1"/>
                      </a:solidFill>
                      <a:latin typeface="Tahoma" panose="020B0604030504040204" pitchFamily="34" charset="0"/>
                      <a:ea typeface="SimSun" panose="02010600030101010101" pitchFamily="2" charset="-122"/>
                    </a:rPr>
                    <a:t> </a:t>
                  </a:r>
                  <a:endParaRPr lang="en-US" altLang="zh-CN" sz="1200" b="0" baseline="0">
                    <a:solidFill>
                      <a:schemeClr val="tx1"/>
                    </a:solidFill>
                    <a:ea typeface="SimSun" panose="02010600030101010101" pitchFamily="2" charset="-122"/>
                  </a:endParaRPr>
                </a:p>
                <a:p>
                  <a:r>
                    <a:rPr lang="en-US" altLang="zh-CN" sz="1200" b="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 </a:t>
                  </a:r>
                </a:p>
                <a:p>
                  <a:r>
                    <a:rPr lang="en-US" altLang="zh-CN" sz="1200" b="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 </a:t>
                  </a:r>
                </a:p>
                <a:p>
                  <a:endParaRPr lang="en-US" altLang="zh-CN" sz="2400" b="0" baseline="0">
                    <a:solidFill>
                      <a:schemeClr val="tx1"/>
                    </a:solidFill>
                    <a:ea typeface="SimSun" panose="02010600030101010101" pitchFamily="2" charset="-122"/>
                  </a:endParaRPr>
                </a:p>
              </p:txBody>
            </p:sp>
            <p:sp>
              <p:nvSpPr>
                <p:cNvPr id="18446" name="Text Box 58">
                  <a:extLst>
                    <a:ext uri="{FF2B5EF4-FFF2-40B4-BE49-F238E27FC236}">
                      <a16:creationId xmlns:a16="http://schemas.microsoft.com/office/drawing/2014/main" id="{F050DEFB-945B-BC45-8975-FF9A4F6A548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446" y="8360"/>
                  <a:ext cx="1529" cy="1811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lIns="0" tIns="0" rIns="0" bIns="0"/>
                <a:lstStyle>
                  <a:lvl1pPr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b="1" baseline="-25000">
                      <a:solidFill>
                        <a:schemeClr val="hlink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pPr eaLnBrk="1" hangingPunct="1"/>
                  <a:r>
                    <a:rPr lang="en-US" altLang="zh-CN" sz="120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SS</a:t>
                  </a:r>
                  <a:r>
                    <a:rPr lang="en-US" altLang="zh-CN" sz="1200" baseline="-30000">
                      <a:solidFill>
                        <a:schemeClr val="tx1"/>
                      </a:solidFill>
                      <a:latin typeface="Times" pitchFamily="2" charset="0"/>
                      <a:ea typeface="SimSun" panose="02010600030101010101" pitchFamily="2" charset="-122"/>
                    </a:rPr>
                    <a:t>residual</a:t>
                  </a:r>
                  <a:endParaRPr lang="en-US" altLang="zh-CN" sz="1200" baseline="0">
                    <a:solidFill>
                      <a:schemeClr val="tx1"/>
                    </a:solidFill>
                    <a:ea typeface="SimSun" panose="02010600030101010101" pitchFamily="2" charset="-122"/>
                  </a:endParaRPr>
                </a:p>
                <a:p>
                  <a:r>
                    <a:rPr lang="en-US" altLang="zh-CN" sz="1000" b="0" baseline="0">
                      <a:solidFill>
                        <a:schemeClr val="tx1"/>
                      </a:solidFill>
                      <a:ea typeface="SimSun" panose="02010600030101010101" pitchFamily="2" charset="-122"/>
                    </a:rPr>
                    <a:t>Variance around the regression line </a:t>
                  </a:r>
                  <a:endParaRPr lang="en-US" altLang="zh-CN" sz="1200" b="0" baseline="0">
                    <a:solidFill>
                      <a:schemeClr val="tx1"/>
                    </a:solidFill>
                    <a:ea typeface="SimSun" panose="02010600030101010101" pitchFamily="2" charset="-122"/>
                  </a:endParaRPr>
                </a:p>
                <a:p>
                  <a:r>
                    <a:rPr lang="en-US" altLang="zh-CN" sz="1200" b="0" baseline="0">
                      <a:solidFill>
                        <a:schemeClr val="tx1"/>
                      </a:solidFill>
                      <a:latin typeface="Tahoma" panose="020B0604030504040204" pitchFamily="34" charset="0"/>
                      <a:ea typeface="SimSun" panose="02010600030101010101" pitchFamily="2" charset="-122"/>
                    </a:rPr>
                    <a:t> </a:t>
                  </a:r>
                  <a:r>
                    <a:rPr lang="en-US" altLang="zh-CN" sz="1200" b="0" baseline="0">
                      <a:solidFill>
                        <a:srgbClr val="808080"/>
                      </a:solidFill>
                      <a:latin typeface="Times" pitchFamily="2" charset="0"/>
                      <a:ea typeface="SimSun" panose="02010600030101010101" pitchFamily="2" charset="-122"/>
                    </a:rPr>
                    <a:t>Additional variability not explained by x—what least squares method aims to minimize</a:t>
                  </a:r>
                </a:p>
                <a:p>
                  <a:endParaRPr lang="en-US" altLang="zh-CN" sz="2400" b="0" baseline="0">
                    <a:solidFill>
                      <a:schemeClr val="tx1"/>
                    </a:solidFill>
                    <a:ea typeface="SimSun" panose="02010600030101010101" pitchFamily="2" charset="-122"/>
                  </a:endParaRPr>
                </a:p>
              </p:txBody>
            </p:sp>
          </p:grpSp>
        </p:grpSp>
        <p:pic>
          <p:nvPicPr>
            <p:cNvPr id="18441" name="Picture 59">
              <a:extLst>
                <a:ext uri="{FF2B5EF4-FFF2-40B4-BE49-F238E27FC236}">
                  <a16:creationId xmlns:a16="http://schemas.microsoft.com/office/drawing/2014/main" id="{68A76D55-82D7-2B41-9CBE-76F73FB269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" y="3072"/>
              <a:ext cx="3936" cy="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8438" name="Rectangle 60">
            <a:extLst>
              <a:ext uri="{FF2B5EF4-FFF2-40B4-BE49-F238E27FC236}">
                <a16:creationId xmlns:a16="http://schemas.microsoft.com/office/drawing/2014/main" id="{3F513C16-214B-0E49-9474-BC22C30950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Regression Picture</a:t>
            </a:r>
          </a:p>
        </p:txBody>
      </p:sp>
      <p:sp>
        <p:nvSpPr>
          <p:cNvPr id="1150013" name="Text Box 61">
            <a:extLst>
              <a:ext uri="{FF2B5EF4-FFF2-40B4-BE49-F238E27FC236}">
                <a16:creationId xmlns:a16="http://schemas.microsoft.com/office/drawing/2014/main" id="{B7B0634C-7FC1-6246-966C-19584C58FA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63000" y="5334001"/>
            <a:ext cx="21336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baseline="0"/>
              <a:t>R</a:t>
            </a:r>
            <a:r>
              <a:rPr lang="en-US" altLang="en-US" baseline="30000"/>
              <a:t>2</a:t>
            </a:r>
            <a:r>
              <a:rPr lang="en-US" altLang="en-US" baseline="0"/>
              <a:t>=SS</a:t>
            </a:r>
            <a:r>
              <a:rPr lang="en-US" altLang="en-US"/>
              <a:t>reg</a:t>
            </a:r>
            <a:r>
              <a:rPr lang="en-US" altLang="en-US" baseline="0"/>
              <a:t>/SS</a:t>
            </a:r>
            <a:r>
              <a:rPr lang="en-US" altLang="en-US"/>
              <a:t>total</a:t>
            </a:r>
          </a:p>
        </p:txBody>
      </p:sp>
    </p:spTree>
    <p:extLst>
      <p:ext uri="{BB962C8B-B14F-4D97-AF65-F5344CB8AC3E}">
        <p14:creationId xmlns:p14="http://schemas.microsoft.com/office/powerpoint/2010/main" val="2719906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00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00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0013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9B37FC42-D825-984A-B63C-8FB751AD5F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Multiple Linear Regression</a:t>
            </a:r>
          </a:p>
        </p:txBody>
      </p:sp>
      <p:sp>
        <p:nvSpPr>
          <p:cNvPr id="992259" name="Rectangle 3">
            <a:extLst>
              <a:ext uri="{FF2B5EF4-FFF2-40B4-BE49-F238E27FC236}">
                <a16:creationId xmlns:a16="http://schemas.microsoft.com/office/drawing/2014/main" id="{9825C956-6348-2746-8FE7-4BBE60114A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More than one predictor…</a:t>
            </a:r>
          </a:p>
          <a:p>
            <a:pPr eaLnBrk="1" hangingPunct="1">
              <a:lnSpc>
                <a:spcPct val="90000"/>
              </a:lnSpc>
            </a:pPr>
            <a:endParaRPr lang="en-US" altLang="en-US"/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FontTx/>
              <a:buNone/>
            </a:pPr>
            <a:r>
              <a:rPr lang="en-US" altLang="en-US">
                <a:sym typeface="Symbol" pitchFamily="2" charset="2"/>
              </a:rPr>
              <a:t>E(y)=</a:t>
            </a:r>
            <a:r>
              <a:rPr lang="en-US" altLang="en-US"/>
              <a:t> </a:t>
            </a:r>
            <a:r>
              <a:rPr lang="en-US" altLang="en-US" i="1">
                <a:sym typeface="Symbol" pitchFamily="2" charset="2"/>
              </a:rPr>
              <a:t></a:t>
            </a:r>
            <a:r>
              <a:rPr lang="en-US" altLang="en-US">
                <a:sym typeface="Symbol" pitchFamily="2" charset="2"/>
              </a:rPr>
              <a:t> + </a:t>
            </a:r>
            <a:r>
              <a:rPr lang="en-US" altLang="en-US" i="1">
                <a:sym typeface="Symbol" pitchFamily="2" charset="2"/>
              </a:rPr>
              <a:t></a:t>
            </a:r>
            <a:r>
              <a:rPr lang="en-US" altLang="en-US" baseline="-25000">
                <a:sym typeface="Symbol" pitchFamily="2" charset="2"/>
              </a:rPr>
              <a:t>1</a:t>
            </a:r>
            <a:r>
              <a:rPr lang="en-US" altLang="en-US"/>
              <a:t>*X + </a:t>
            </a:r>
            <a:r>
              <a:rPr lang="en-US" altLang="en-US" i="1">
                <a:sym typeface="Symbol" pitchFamily="2" charset="2"/>
              </a:rPr>
              <a:t></a:t>
            </a:r>
            <a:r>
              <a:rPr lang="en-US" altLang="en-US" baseline="-25000">
                <a:sym typeface="Symbol" pitchFamily="2" charset="2"/>
              </a:rPr>
              <a:t>2</a:t>
            </a:r>
            <a:r>
              <a:rPr lang="en-US" altLang="en-US" baseline="-25000"/>
              <a:t> </a:t>
            </a:r>
            <a:r>
              <a:rPr lang="en-US" altLang="en-US"/>
              <a:t>*W + </a:t>
            </a:r>
            <a:r>
              <a:rPr lang="en-US" altLang="en-US" i="1">
                <a:sym typeface="Symbol" pitchFamily="2" charset="2"/>
              </a:rPr>
              <a:t></a:t>
            </a:r>
            <a:r>
              <a:rPr lang="en-US" altLang="en-US" baseline="-25000">
                <a:sym typeface="Symbol" pitchFamily="2" charset="2"/>
              </a:rPr>
              <a:t>3</a:t>
            </a:r>
            <a:r>
              <a:rPr lang="en-US" altLang="en-US"/>
              <a:t> *Z…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FontTx/>
              <a:buNone/>
            </a:pPr>
            <a:endParaRPr lang="en-US" altLang="en-US"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FontTx/>
              <a:buNone/>
            </a:pPr>
            <a:r>
              <a:rPr lang="en-US" altLang="en-US">
                <a:ea typeface="Times New Roman" panose="02020603050405020304" pitchFamily="18" charset="0"/>
                <a:cs typeface="Times New Roman" panose="02020603050405020304" pitchFamily="18" charset="0"/>
              </a:rPr>
              <a:t>Each regression coefficient is the amount of change in the outcome variable that would be expected per one-unit change of the predictor, if all other variables in the model were held constant.  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FontTx/>
              <a:buNone/>
            </a:pPr>
            <a:r>
              <a:rPr lang="en-US" altLang="en-US"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Tx/>
              <a:buFontTx/>
              <a:buNone/>
            </a:pPr>
            <a:endParaRPr lang="en-US" altLang="en-US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125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2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92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92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92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92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2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922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922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2259" grpId="0" build="p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>
            <a:extLst>
              <a:ext uri="{FF2B5EF4-FFF2-40B4-BE49-F238E27FC236}">
                <a16:creationId xmlns:a16="http://schemas.microsoft.com/office/drawing/2014/main" id="{4B1D3012-8ECD-0742-84F3-BE7AA6C5C2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819401" y="457200"/>
            <a:ext cx="7078663" cy="990600"/>
          </a:xfrm>
        </p:spPr>
        <p:txBody>
          <a:bodyPr/>
          <a:lstStyle/>
          <a:p>
            <a:pPr eaLnBrk="1" hangingPunct="1"/>
            <a:r>
              <a:rPr lang="en-US" altLang="en-US"/>
              <a:t>Residual Analysis for Linearity</a:t>
            </a:r>
          </a:p>
        </p:txBody>
      </p:sp>
      <p:graphicFrame>
        <p:nvGraphicFramePr>
          <p:cNvPr id="20482" name="Object 3">
            <a:hlinkClick r:id="" action="ppaction://ole?verb=0"/>
            <a:extLst>
              <a:ext uri="{FF2B5EF4-FFF2-40B4-BE49-F238E27FC236}">
                <a16:creationId xmlns:a16="http://schemas.microsoft.com/office/drawing/2014/main" id="{3BCFC303-103C-8E44-B147-333537DFA8ED}"/>
              </a:ext>
            </a:extLst>
          </p:cNvPr>
          <p:cNvGraphicFramePr>
            <a:graphicFrameLocks/>
          </p:cNvGraphicFramePr>
          <p:nvPr/>
        </p:nvGraphicFramePr>
        <p:xfrm>
          <a:off x="2047875" y="5943600"/>
          <a:ext cx="5334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name="Clip" r:id="rId3" imgW="6019800" imgH="5778500" progId="MS_ClipArt_Gallery.5">
                  <p:embed/>
                </p:oleObj>
              </mc:Choice>
              <mc:Fallback>
                <p:oleObj name="Clip" r:id="rId3" imgW="6019800" imgH="5778500" progId="MS_ClipArt_Gallery.5">
                  <p:embed/>
                  <p:pic>
                    <p:nvPicPr>
                      <p:cNvPr id="20482" name="Object 3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3BCFC303-103C-8E44-B147-333537DFA8ED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7875" y="5943600"/>
                        <a:ext cx="533400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3" name="Rectangle 4">
            <a:extLst>
              <a:ext uri="{FF2B5EF4-FFF2-40B4-BE49-F238E27FC236}">
                <a16:creationId xmlns:a16="http://schemas.microsoft.com/office/drawing/2014/main" id="{31A88E34-DFBE-AF4B-A078-561504ECEC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86114" y="5946776"/>
            <a:ext cx="1843087" cy="46672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Not Linear</a:t>
            </a:r>
          </a:p>
        </p:txBody>
      </p:sp>
      <p:sp>
        <p:nvSpPr>
          <p:cNvPr id="20484" name="Rectangle 5">
            <a:extLst>
              <a:ext uri="{FF2B5EF4-FFF2-40B4-BE49-F238E27FC236}">
                <a16:creationId xmlns:a16="http://schemas.microsoft.com/office/drawing/2014/main" id="{1C88B1D9-FDB5-B24A-BBC9-9CA449F0B8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8113" y="6022976"/>
            <a:ext cx="1262062" cy="46672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Linear</a:t>
            </a:r>
          </a:p>
        </p:txBody>
      </p:sp>
      <p:sp>
        <p:nvSpPr>
          <p:cNvPr id="20485" name="Rectangle 6">
            <a:extLst>
              <a:ext uri="{FF2B5EF4-FFF2-40B4-BE49-F238E27FC236}">
                <a16:creationId xmlns:a16="http://schemas.microsoft.com/office/drawing/2014/main" id="{07687935-1FF9-E24C-BF59-F023B3DD2C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1314" y="5867401"/>
            <a:ext cx="1304925" cy="920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5400" b="0" baseline="0">
                <a:solidFill>
                  <a:srgbClr val="FF0000"/>
                </a:solidFill>
                <a:latin typeface="Wingdings" pitchFamily="2" charset="2"/>
              </a:rPr>
              <a:t></a:t>
            </a:r>
          </a:p>
        </p:txBody>
      </p:sp>
      <p:sp>
        <p:nvSpPr>
          <p:cNvPr id="20486" name="Line 7">
            <a:extLst>
              <a:ext uri="{FF2B5EF4-FFF2-40B4-BE49-F238E27FC236}">
                <a16:creationId xmlns:a16="http://schemas.microsoft.com/office/drawing/2014/main" id="{8DED00D7-D029-914D-824D-F67D9A415E0A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6475" y="4576764"/>
            <a:ext cx="0" cy="11382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7" name="Line 8">
            <a:extLst>
              <a:ext uri="{FF2B5EF4-FFF2-40B4-BE49-F238E27FC236}">
                <a16:creationId xmlns:a16="http://schemas.microsoft.com/office/drawing/2014/main" id="{7CAAEF4C-D392-1C44-975F-E7D2D1112027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6476" y="5029200"/>
            <a:ext cx="351472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8" name="Arc 9">
            <a:extLst>
              <a:ext uri="{FF2B5EF4-FFF2-40B4-BE49-F238E27FC236}">
                <a16:creationId xmlns:a16="http://schemas.microsoft.com/office/drawing/2014/main" id="{D1D9C128-4E26-2D4F-85CA-46D7F9CC7F60}"/>
              </a:ext>
            </a:extLst>
          </p:cNvPr>
          <p:cNvSpPr>
            <a:spLocks/>
          </p:cNvSpPr>
          <p:nvPr/>
        </p:nvSpPr>
        <p:spPr bwMode="auto">
          <a:xfrm rot="12394748">
            <a:off x="2641600" y="4222750"/>
            <a:ext cx="3024188" cy="1798638"/>
          </a:xfrm>
          <a:custGeom>
            <a:avLst/>
            <a:gdLst>
              <a:gd name="T0" fmla="*/ 3024188 w 25178"/>
              <a:gd name="T1" fmla="*/ 1582 h 21600"/>
              <a:gd name="T2" fmla="*/ 0 w 25178"/>
              <a:gd name="T3" fmla="*/ 1773823 h 21600"/>
              <a:gd name="T4" fmla="*/ 429762 w 25178"/>
              <a:gd name="T5" fmla="*/ 0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5178" h="21600" fill="none" extrusionOk="0">
                <a:moveTo>
                  <a:pt x="25177" y="18"/>
                </a:moveTo>
                <a:cubicBezTo>
                  <a:pt x="25167" y="11940"/>
                  <a:pt x="15499" y="21600"/>
                  <a:pt x="3578" y="21600"/>
                </a:cubicBezTo>
                <a:cubicBezTo>
                  <a:pt x="2379" y="21600"/>
                  <a:pt x="1182" y="21500"/>
                  <a:pt x="0" y="21301"/>
                </a:cubicBezTo>
              </a:path>
              <a:path w="25178" h="21600" stroke="0" extrusionOk="0">
                <a:moveTo>
                  <a:pt x="25177" y="18"/>
                </a:moveTo>
                <a:cubicBezTo>
                  <a:pt x="25167" y="11940"/>
                  <a:pt x="15499" y="21600"/>
                  <a:pt x="3578" y="21600"/>
                </a:cubicBezTo>
                <a:cubicBezTo>
                  <a:pt x="2379" y="21600"/>
                  <a:pt x="1182" y="21500"/>
                  <a:pt x="0" y="21301"/>
                </a:cubicBezTo>
                <a:lnTo>
                  <a:pt x="3578" y="0"/>
                </a:lnTo>
                <a:lnTo>
                  <a:pt x="25177" y="18"/>
                </a:lnTo>
                <a:close/>
              </a:path>
            </a:pathLst>
          </a:custGeom>
          <a:noFill/>
          <a:ln w="25400" cap="rnd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9" name="Arc 10">
            <a:extLst>
              <a:ext uri="{FF2B5EF4-FFF2-40B4-BE49-F238E27FC236}">
                <a16:creationId xmlns:a16="http://schemas.microsoft.com/office/drawing/2014/main" id="{9C2F0E8A-7153-4D46-8A83-CAB8C7A23A76}"/>
              </a:ext>
            </a:extLst>
          </p:cNvPr>
          <p:cNvSpPr>
            <a:spLocks/>
          </p:cNvSpPr>
          <p:nvPr/>
        </p:nvSpPr>
        <p:spPr bwMode="auto">
          <a:xfrm rot="12394774">
            <a:off x="2819401" y="5059364"/>
            <a:ext cx="2835275" cy="1798637"/>
          </a:xfrm>
          <a:custGeom>
            <a:avLst/>
            <a:gdLst>
              <a:gd name="T0" fmla="*/ 2835275 w 23609"/>
              <a:gd name="T1" fmla="*/ 1582 h 21600"/>
              <a:gd name="T2" fmla="*/ 0 w 23609"/>
              <a:gd name="T3" fmla="*/ 1790810 h 21600"/>
              <a:gd name="T4" fmla="*/ 241267 w 23609"/>
              <a:gd name="T5" fmla="*/ 0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3609" h="21600" fill="none" extrusionOk="0">
                <a:moveTo>
                  <a:pt x="23608" y="18"/>
                </a:moveTo>
                <a:cubicBezTo>
                  <a:pt x="23598" y="11940"/>
                  <a:pt x="13930" y="21600"/>
                  <a:pt x="2009" y="21600"/>
                </a:cubicBezTo>
                <a:cubicBezTo>
                  <a:pt x="1338" y="21600"/>
                  <a:pt x="667" y="21568"/>
                  <a:pt x="-1" y="21506"/>
                </a:cubicBezTo>
              </a:path>
              <a:path w="23609" h="21600" stroke="0" extrusionOk="0">
                <a:moveTo>
                  <a:pt x="23608" y="18"/>
                </a:moveTo>
                <a:cubicBezTo>
                  <a:pt x="23598" y="11940"/>
                  <a:pt x="13930" y="21600"/>
                  <a:pt x="2009" y="21600"/>
                </a:cubicBezTo>
                <a:cubicBezTo>
                  <a:pt x="1338" y="21600"/>
                  <a:pt x="667" y="21568"/>
                  <a:pt x="-1" y="21506"/>
                </a:cubicBezTo>
                <a:lnTo>
                  <a:pt x="2009" y="0"/>
                </a:lnTo>
                <a:lnTo>
                  <a:pt x="23608" y="18"/>
                </a:lnTo>
                <a:close/>
              </a:path>
            </a:pathLst>
          </a:custGeom>
          <a:noFill/>
          <a:ln w="25400" cap="rnd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0" name="Oval 11">
            <a:extLst>
              <a:ext uri="{FF2B5EF4-FFF2-40B4-BE49-F238E27FC236}">
                <a16:creationId xmlns:a16="http://schemas.microsoft.com/office/drawing/2014/main" id="{2525BA03-D6A7-2549-B6A8-50FF0D047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5075" y="5334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1" name="Oval 12">
            <a:extLst>
              <a:ext uri="{FF2B5EF4-FFF2-40B4-BE49-F238E27FC236}">
                <a16:creationId xmlns:a16="http://schemas.microsoft.com/office/drawing/2014/main" id="{70991535-E829-034A-99C9-7E399F6DC6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9875" y="5334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2" name="Oval 13">
            <a:extLst>
              <a:ext uri="{FF2B5EF4-FFF2-40B4-BE49-F238E27FC236}">
                <a16:creationId xmlns:a16="http://schemas.microsoft.com/office/drawing/2014/main" id="{816826BB-7850-D949-BDCD-3F387D97E2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57675" y="4648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3" name="Oval 14">
            <a:extLst>
              <a:ext uri="{FF2B5EF4-FFF2-40B4-BE49-F238E27FC236}">
                <a16:creationId xmlns:a16="http://schemas.microsoft.com/office/drawing/2014/main" id="{866E2756-EE9D-0E4E-943D-376AE7BDED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6275" y="4495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4" name="Oval 15">
            <a:extLst>
              <a:ext uri="{FF2B5EF4-FFF2-40B4-BE49-F238E27FC236}">
                <a16:creationId xmlns:a16="http://schemas.microsoft.com/office/drawing/2014/main" id="{224D27DF-734F-9041-B285-B34ED4974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1075" y="4953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5" name="Oval 16">
            <a:extLst>
              <a:ext uri="{FF2B5EF4-FFF2-40B4-BE49-F238E27FC236}">
                <a16:creationId xmlns:a16="http://schemas.microsoft.com/office/drawing/2014/main" id="{19F06F91-519E-6343-B49C-1B4E5A6178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0875" y="5181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6" name="Oval 17">
            <a:extLst>
              <a:ext uri="{FF2B5EF4-FFF2-40B4-BE49-F238E27FC236}">
                <a16:creationId xmlns:a16="http://schemas.microsoft.com/office/drawing/2014/main" id="{106D32FF-30AB-934B-B0E6-E1859D8E6D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648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7" name="Oval 18">
            <a:extLst>
              <a:ext uri="{FF2B5EF4-FFF2-40B4-BE49-F238E27FC236}">
                <a16:creationId xmlns:a16="http://schemas.microsoft.com/office/drawing/2014/main" id="{D3F081A0-889C-AB41-B4F5-730812A577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181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8" name="Oval 19">
            <a:extLst>
              <a:ext uri="{FF2B5EF4-FFF2-40B4-BE49-F238E27FC236}">
                <a16:creationId xmlns:a16="http://schemas.microsoft.com/office/drawing/2014/main" id="{63743170-AB31-104D-A10A-D3B46C635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4876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499" name="Oval 20">
            <a:extLst>
              <a:ext uri="{FF2B5EF4-FFF2-40B4-BE49-F238E27FC236}">
                <a16:creationId xmlns:a16="http://schemas.microsoft.com/office/drawing/2014/main" id="{A5B78C45-E5B8-4E46-A046-0D047939D2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5029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0" name="Oval 21">
            <a:extLst>
              <a:ext uri="{FF2B5EF4-FFF2-40B4-BE49-F238E27FC236}">
                <a16:creationId xmlns:a16="http://schemas.microsoft.com/office/drawing/2014/main" id="{59909658-DC45-B04D-9974-869E216B0D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6275" y="4876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1" name="Oval 22">
            <a:extLst>
              <a:ext uri="{FF2B5EF4-FFF2-40B4-BE49-F238E27FC236}">
                <a16:creationId xmlns:a16="http://schemas.microsoft.com/office/drawing/2014/main" id="{9AAB884A-D99C-0F48-8EFA-A34842C6E5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00475" y="4876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2" name="Oval 23">
            <a:extLst>
              <a:ext uri="{FF2B5EF4-FFF2-40B4-BE49-F238E27FC236}">
                <a16:creationId xmlns:a16="http://schemas.microsoft.com/office/drawing/2014/main" id="{EF5DDEF7-764A-4E48-91BA-D8FB2DEB83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9075" y="4572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3" name="Oval 24">
            <a:extLst>
              <a:ext uri="{FF2B5EF4-FFF2-40B4-BE49-F238E27FC236}">
                <a16:creationId xmlns:a16="http://schemas.microsoft.com/office/drawing/2014/main" id="{E8FD224D-4F61-0C4B-A7A4-AA6D7E664E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48075" y="4572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4" name="Oval 25">
            <a:extLst>
              <a:ext uri="{FF2B5EF4-FFF2-40B4-BE49-F238E27FC236}">
                <a16:creationId xmlns:a16="http://schemas.microsoft.com/office/drawing/2014/main" id="{E63F54CF-F597-C94C-B822-795C703171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3675" y="5029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5" name="Oval 26">
            <a:extLst>
              <a:ext uri="{FF2B5EF4-FFF2-40B4-BE49-F238E27FC236}">
                <a16:creationId xmlns:a16="http://schemas.microsoft.com/office/drawing/2014/main" id="{E84B5F97-E7B4-884D-B806-3649FC8F2E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2275" y="4876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6" name="Oval 27">
            <a:extLst>
              <a:ext uri="{FF2B5EF4-FFF2-40B4-BE49-F238E27FC236}">
                <a16:creationId xmlns:a16="http://schemas.microsoft.com/office/drawing/2014/main" id="{D5FF618A-A182-B54F-B612-52404FEC8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7075" y="4953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7" name="Oval 28">
            <a:extLst>
              <a:ext uri="{FF2B5EF4-FFF2-40B4-BE49-F238E27FC236}">
                <a16:creationId xmlns:a16="http://schemas.microsoft.com/office/drawing/2014/main" id="{2D25B47C-175F-B54E-A27C-D4AD479E9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5275" y="4876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8" name="Oval 29">
            <a:extLst>
              <a:ext uri="{FF2B5EF4-FFF2-40B4-BE49-F238E27FC236}">
                <a16:creationId xmlns:a16="http://schemas.microsoft.com/office/drawing/2014/main" id="{1A4CE171-E779-8849-8505-C85CE3FE68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648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09" name="Oval 30">
            <a:extLst>
              <a:ext uri="{FF2B5EF4-FFF2-40B4-BE49-F238E27FC236}">
                <a16:creationId xmlns:a16="http://schemas.microsoft.com/office/drawing/2014/main" id="{10BD2C41-60E6-0A4D-82BA-55EE5BB5A0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0" y="5334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10" name="Oval 31">
            <a:extLst>
              <a:ext uri="{FF2B5EF4-FFF2-40B4-BE49-F238E27FC236}">
                <a16:creationId xmlns:a16="http://schemas.microsoft.com/office/drawing/2014/main" id="{B1286987-25B9-234E-9D55-3AB6C0D87A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1875" y="5029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11" name="Rectangle 32">
            <a:extLst>
              <a:ext uri="{FF2B5EF4-FFF2-40B4-BE49-F238E27FC236}">
                <a16:creationId xmlns:a16="http://schemas.microsoft.com/office/drawing/2014/main" id="{90050CAA-F6B7-4149-8329-B82A32CE8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1200" y="4800600"/>
            <a:ext cx="381000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0512" name="Rectangle 33">
            <a:extLst>
              <a:ext uri="{FF2B5EF4-FFF2-40B4-BE49-F238E27FC236}">
                <a16:creationId xmlns:a16="http://schemas.microsoft.com/office/drawing/2014/main" id="{B36FF67B-38E6-CB44-95CC-747A531A3843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373188" y="4875213"/>
            <a:ext cx="1304925" cy="39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="0" baseline="0">
                <a:solidFill>
                  <a:schemeClr val="tx1"/>
                </a:solidFill>
                <a:latin typeface="Arial" panose="020B0604020202020204" pitchFamily="34" charset="0"/>
              </a:rPr>
              <a:t>residuals</a:t>
            </a:r>
          </a:p>
        </p:txBody>
      </p:sp>
      <p:sp>
        <p:nvSpPr>
          <p:cNvPr id="20513" name="Line 34">
            <a:extLst>
              <a:ext uri="{FF2B5EF4-FFF2-40B4-BE49-F238E27FC236}">
                <a16:creationId xmlns:a16="http://schemas.microsoft.com/office/drawing/2014/main" id="{6B03FFA6-1FC7-864A-93D2-72105D934053}"/>
              </a:ext>
            </a:extLst>
          </p:cNvPr>
          <p:cNvSpPr>
            <a:spLocks noChangeShapeType="1"/>
          </p:cNvSpPr>
          <p:nvPr/>
        </p:nvSpPr>
        <p:spPr bwMode="auto">
          <a:xfrm>
            <a:off x="6696075" y="5033963"/>
            <a:ext cx="3505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4" name="Line 35">
            <a:extLst>
              <a:ext uri="{FF2B5EF4-FFF2-40B4-BE49-F238E27FC236}">
                <a16:creationId xmlns:a16="http://schemas.microsoft.com/office/drawing/2014/main" id="{2A649F35-D944-B145-904E-F41D07820AD5}"/>
              </a:ext>
            </a:extLst>
          </p:cNvPr>
          <p:cNvSpPr>
            <a:spLocks noChangeShapeType="1"/>
          </p:cNvSpPr>
          <p:nvPr/>
        </p:nvSpPr>
        <p:spPr bwMode="auto">
          <a:xfrm>
            <a:off x="6696075" y="4419600"/>
            <a:ext cx="0" cy="1295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5" name="Rectangle 36">
            <a:extLst>
              <a:ext uri="{FF2B5EF4-FFF2-40B4-BE49-F238E27FC236}">
                <a16:creationId xmlns:a16="http://schemas.microsoft.com/office/drawing/2014/main" id="{43575339-C8E5-A84E-B993-2904730D7D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34600" y="4800600"/>
            <a:ext cx="400050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0516" name="Line 37">
            <a:extLst>
              <a:ext uri="{FF2B5EF4-FFF2-40B4-BE49-F238E27FC236}">
                <a16:creationId xmlns:a16="http://schemas.microsoft.com/office/drawing/2014/main" id="{CEBF64FE-21B0-1947-8C0C-FEA50298F8E2}"/>
              </a:ext>
            </a:extLst>
          </p:cNvPr>
          <p:cNvSpPr>
            <a:spLocks noChangeShapeType="1"/>
          </p:cNvSpPr>
          <p:nvPr/>
        </p:nvSpPr>
        <p:spPr bwMode="auto">
          <a:xfrm>
            <a:off x="6738939" y="4576763"/>
            <a:ext cx="3195637" cy="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7" name="Line 38">
            <a:extLst>
              <a:ext uri="{FF2B5EF4-FFF2-40B4-BE49-F238E27FC236}">
                <a16:creationId xmlns:a16="http://schemas.microsoft.com/office/drawing/2014/main" id="{BE388552-A51E-E145-B344-0E7DA569840B}"/>
              </a:ext>
            </a:extLst>
          </p:cNvPr>
          <p:cNvSpPr>
            <a:spLocks noChangeShapeType="1"/>
          </p:cNvSpPr>
          <p:nvPr/>
        </p:nvSpPr>
        <p:spPr bwMode="auto">
          <a:xfrm>
            <a:off x="6815139" y="5491163"/>
            <a:ext cx="3119437" cy="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18" name="Oval 39">
            <a:extLst>
              <a:ext uri="{FF2B5EF4-FFF2-40B4-BE49-F238E27FC236}">
                <a16:creationId xmlns:a16="http://schemas.microsoft.com/office/drawing/2014/main" id="{B96634EF-F3F9-014D-A092-4AAD6542A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1875" y="48053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19" name="Oval 40">
            <a:extLst>
              <a:ext uri="{FF2B5EF4-FFF2-40B4-BE49-F238E27FC236}">
                <a16:creationId xmlns:a16="http://schemas.microsoft.com/office/drawing/2014/main" id="{AB1FFD0B-E999-D54A-881F-C9BAD47F2F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7075" y="46529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0" name="Oval 41">
            <a:extLst>
              <a:ext uri="{FF2B5EF4-FFF2-40B4-BE49-F238E27FC236}">
                <a16:creationId xmlns:a16="http://schemas.microsoft.com/office/drawing/2014/main" id="{D19C5753-62AA-F14C-80E9-A98DA6F016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6075" y="51863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1" name="Oval 42">
            <a:extLst>
              <a:ext uri="{FF2B5EF4-FFF2-40B4-BE49-F238E27FC236}">
                <a16:creationId xmlns:a16="http://schemas.microsoft.com/office/drawing/2014/main" id="{44ACE96F-02E2-0645-A6A5-C317AE2EB4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8475" y="49577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2" name="Oval 43">
            <a:extLst>
              <a:ext uri="{FF2B5EF4-FFF2-40B4-BE49-F238E27FC236}">
                <a16:creationId xmlns:a16="http://schemas.microsoft.com/office/drawing/2014/main" id="{D1BE23DB-0B1B-F249-A2BB-879D0DB37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2275" y="46529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3" name="Oval 44">
            <a:extLst>
              <a:ext uri="{FF2B5EF4-FFF2-40B4-BE49-F238E27FC236}">
                <a16:creationId xmlns:a16="http://schemas.microsoft.com/office/drawing/2014/main" id="{1CAA8388-BC13-0442-8C69-1E50C9B08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75" y="49577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4" name="Oval 45">
            <a:extLst>
              <a:ext uri="{FF2B5EF4-FFF2-40B4-BE49-F238E27FC236}">
                <a16:creationId xmlns:a16="http://schemas.microsoft.com/office/drawing/2014/main" id="{58921C57-1946-FC46-9EB6-9DFA6B6FF0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2875" y="45767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5" name="Oval 46">
            <a:extLst>
              <a:ext uri="{FF2B5EF4-FFF2-40B4-BE49-F238E27FC236}">
                <a16:creationId xmlns:a16="http://schemas.microsoft.com/office/drawing/2014/main" id="{DA46EF1C-A723-D74C-8440-93511C8DCE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77075" y="51863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6" name="Oval 47">
            <a:extLst>
              <a:ext uri="{FF2B5EF4-FFF2-40B4-BE49-F238E27FC236}">
                <a16:creationId xmlns:a16="http://schemas.microsoft.com/office/drawing/2014/main" id="{01BFD660-96B8-B443-A1DB-CBE001B0A7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4875" y="45767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7" name="Oval 48">
            <a:extLst>
              <a:ext uri="{FF2B5EF4-FFF2-40B4-BE49-F238E27FC236}">
                <a16:creationId xmlns:a16="http://schemas.microsoft.com/office/drawing/2014/main" id="{BCEA82E0-59A7-D14F-BF33-AB48BD31B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7675" y="47291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8" name="Oval 49">
            <a:extLst>
              <a:ext uri="{FF2B5EF4-FFF2-40B4-BE49-F238E27FC236}">
                <a16:creationId xmlns:a16="http://schemas.microsoft.com/office/drawing/2014/main" id="{D01797AD-9D17-9044-8F8B-B5F2854E08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15275" y="52625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29" name="Oval 50">
            <a:extLst>
              <a:ext uri="{FF2B5EF4-FFF2-40B4-BE49-F238E27FC236}">
                <a16:creationId xmlns:a16="http://schemas.microsoft.com/office/drawing/2014/main" id="{B781FC5A-B729-544E-97F8-893DD93EB4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58075" y="51863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0" name="Oval 51">
            <a:extLst>
              <a:ext uri="{FF2B5EF4-FFF2-40B4-BE49-F238E27FC236}">
                <a16:creationId xmlns:a16="http://schemas.microsoft.com/office/drawing/2014/main" id="{C73C6184-2CF4-E745-8319-187E4FA87D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10675" y="48053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1" name="Oval 52">
            <a:extLst>
              <a:ext uri="{FF2B5EF4-FFF2-40B4-BE49-F238E27FC236}">
                <a16:creationId xmlns:a16="http://schemas.microsoft.com/office/drawing/2014/main" id="{EC71FF92-D004-2243-B186-B59DD5E0F7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4875" y="51863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2" name="Oval 53">
            <a:extLst>
              <a:ext uri="{FF2B5EF4-FFF2-40B4-BE49-F238E27FC236}">
                <a16:creationId xmlns:a16="http://schemas.microsoft.com/office/drawing/2014/main" id="{8C1474FC-1888-7849-8B8E-120D17D276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0075" y="50339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3" name="Oval 54">
            <a:extLst>
              <a:ext uri="{FF2B5EF4-FFF2-40B4-BE49-F238E27FC236}">
                <a16:creationId xmlns:a16="http://schemas.microsoft.com/office/drawing/2014/main" id="{A4C9E660-C336-D446-9189-4DF0C8DEC9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10675" y="51101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4" name="Oval 55">
            <a:extLst>
              <a:ext uri="{FF2B5EF4-FFF2-40B4-BE49-F238E27FC236}">
                <a16:creationId xmlns:a16="http://schemas.microsoft.com/office/drawing/2014/main" id="{54FC3F93-8D83-6643-91E7-F2762B675F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7275" y="49577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5" name="Oval 56">
            <a:extLst>
              <a:ext uri="{FF2B5EF4-FFF2-40B4-BE49-F238E27FC236}">
                <a16:creationId xmlns:a16="http://schemas.microsoft.com/office/drawing/2014/main" id="{9EE42C04-A48D-6141-86FF-580359855E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29675" y="52625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6" name="Oval 57">
            <a:extLst>
              <a:ext uri="{FF2B5EF4-FFF2-40B4-BE49-F238E27FC236}">
                <a16:creationId xmlns:a16="http://schemas.microsoft.com/office/drawing/2014/main" id="{7267BBE9-F607-A94D-A244-FD2FDEC89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5875" y="47291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7" name="Oval 58">
            <a:extLst>
              <a:ext uri="{FF2B5EF4-FFF2-40B4-BE49-F238E27FC236}">
                <a16:creationId xmlns:a16="http://schemas.microsoft.com/office/drawing/2014/main" id="{34A6B148-5BF4-3C45-92CD-B9C0468FF1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91675" y="52625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8" name="Oval 59">
            <a:extLst>
              <a:ext uri="{FF2B5EF4-FFF2-40B4-BE49-F238E27FC236}">
                <a16:creationId xmlns:a16="http://schemas.microsoft.com/office/drawing/2014/main" id="{1FF1A514-139F-1142-86BF-5C79BFAB74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9275" y="46529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39" name="Oval 60">
            <a:extLst>
              <a:ext uri="{FF2B5EF4-FFF2-40B4-BE49-F238E27FC236}">
                <a16:creationId xmlns:a16="http://schemas.microsoft.com/office/drawing/2014/main" id="{802A2EA4-8FF1-7944-B427-19108C592F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20275" y="48815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40" name="Oval 61">
            <a:extLst>
              <a:ext uri="{FF2B5EF4-FFF2-40B4-BE49-F238E27FC236}">
                <a16:creationId xmlns:a16="http://schemas.microsoft.com/office/drawing/2014/main" id="{55BFDAEE-F6D9-664C-9626-69344CCE06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39275" y="4957763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41" name="Line 62">
            <a:extLst>
              <a:ext uri="{FF2B5EF4-FFF2-40B4-BE49-F238E27FC236}">
                <a16:creationId xmlns:a16="http://schemas.microsoft.com/office/drawing/2014/main" id="{BB7C039E-D091-944F-9283-3026D39F83AD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6475" y="2366964"/>
            <a:ext cx="0" cy="15192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42" name="Line 63">
            <a:extLst>
              <a:ext uri="{FF2B5EF4-FFF2-40B4-BE49-F238E27FC236}">
                <a16:creationId xmlns:a16="http://schemas.microsoft.com/office/drawing/2014/main" id="{31595B9B-A0DE-A347-AEF2-BB37184C616A}"/>
              </a:ext>
            </a:extLst>
          </p:cNvPr>
          <p:cNvSpPr>
            <a:spLocks noChangeShapeType="1"/>
          </p:cNvSpPr>
          <p:nvPr/>
        </p:nvSpPr>
        <p:spPr bwMode="auto">
          <a:xfrm>
            <a:off x="2276475" y="3886200"/>
            <a:ext cx="3352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43" name="Line 64">
            <a:extLst>
              <a:ext uri="{FF2B5EF4-FFF2-40B4-BE49-F238E27FC236}">
                <a16:creationId xmlns:a16="http://schemas.microsoft.com/office/drawing/2014/main" id="{427B3EA6-3DB2-0840-B5C2-DA2A1C3B2AC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276475" y="2286000"/>
            <a:ext cx="342900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44" name="Oval 65">
            <a:extLst>
              <a:ext uri="{FF2B5EF4-FFF2-40B4-BE49-F238E27FC236}">
                <a16:creationId xmlns:a16="http://schemas.microsoft.com/office/drawing/2014/main" id="{54537206-E5B7-8847-8811-811639EC1E63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2657475" y="3581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45" name="Oval 66">
            <a:extLst>
              <a:ext uri="{FF2B5EF4-FFF2-40B4-BE49-F238E27FC236}">
                <a16:creationId xmlns:a16="http://schemas.microsoft.com/office/drawing/2014/main" id="{184D2713-6746-4140-9A05-0EEE352C0DB3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038475" y="3429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46" name="Oval 67">
            <a:extLst>
              <a:ext uri="{FF2B5EF4-FFF2-40B4-BE49-F238E27FC236}">
                <a16:creationId xmlns:a16="http://schemas.microsoft.com/office/drawing/2014/main" id="{F1ABB606-9E2A-C14E-8CB5-C3DE70667436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410075" y="2286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47" name="Oval 68">
            <a:extLst>
              <a:ext uri="{FF2B5EF4-FFF2-40B4-BE49-F238E27FC236}">
                <a16:creationId xmlns:a16="http://schemas.microsoft.com/office/drawing/2014/main" id="{8D0C305A-1BC2-8E45-A14D-51A719FFA522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638675" y="2514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48" name="Oval 69">
            <a:extLst>
              <a:ext uri="{FF2B5EF4-FFF2-40B4-BE49-F238E27FC236}">
                <a16:creationId xmlns:a16="http://schemas.microsoft.com/office/drawing/2014/main" id="{1ED28437-72C0-3B4A-A289-DF7E6B48F5CF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5105400" y="2133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49" name="Oval 70">
            <a:extLst>
              <a:ext uri="{FF2B5EF4-FFF2-40B4-BE49-F238E27FC236}">
                <a16:creationId xmlns:a16="http://schemas.microsoft.com/office/drawing/2014/main" id="{565FFFF6-BBDF-E946-89A6-2A97BF775EF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343275" y="3200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0" name="Oval 71">
            <a:extLst>
              <a:ext uri="{FF2B5EF4-FFF2-40B4-BE49-F238E27FC236}">
                <a16:creationId xmlns:a16="http://schemas.microsoft.com/office/drawing/2014/main" id="{A28BBA5F-6E36-F745-9935-61568F7DB01F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943475" y="2438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1" name="Oval 72">
            <a:extLst>
              <a:ext uri="{FF2B5EF4-FFF2-40B4-BE49-F238E27FC236}">
                <a16:creationId xmlns:a16="http://schemas.microsoft.com/office/drawing/2014/main" id="{7398D645-1649-284C-900A-3F3DA3BEE571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5334000" y="2514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2" name="Oval 73">
            <a:extLst>
              <a:ext uri="{FF2B5EF4-FFF2-40B4-BE49-F238E27FC236}">
                <a16:creationId xmlns:a16="http://schemas.microsoft.com/office/drawing/2014/main" id="{8BC8A4C1-779B-2542-ABAD-811397B41D2B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5334000" y="2209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3" name="Oval 74">
            <a:extLst>
              <a:ext uri="{FF2B5EF4-FFF2-40B4-BE49-F238E27FC236}">
                <a16:creationId xmlns:a16="http://schemas.microsoft.com/office/drawing/2014/main" id="{6F525B2D-01CB-BD4F-BC98-892BD3DB1A6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5638800" y="2286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4" name="Oval 75">
            <a:extLst>
              <a:ext uri="{FF2B5EF4-FFF2-40B4-BE49-F238E27FC236}">
                <a16:creationId xmlns:a16="http://schemas.microsoft.com/office/drawing/2014/main" id="{5D2FDA6E-332C-E941-A61C-969CD837760F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800600" y="2057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5" name="Oval 76">
            <a:extLst>
              <a:ext uri="{FF2B5EF4-FFF2-40B4-BE49-F238E27FC236}">
                <a16:creationId xmlns:a16="http://schemas.microsoft.com/office/drawing/2014/main" id="{A14C6C23-6273-E940-B4A2-00E67271B1AC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952875" y="2667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6" name="Oval 77">
            <a:extLst>
              <a:ext uri="{FF2B5EF4-FFF2-40B4-BE49-F238E27FC236}">
                <a16:creationId xmlns:a16="http://schemas.microsoft.com/office/drawing/2014/main" id="{3C38F697-6231-A54C-86C8-3D0FB3A53174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105275" y="2286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7" name="Oval 78">
            <a:extLst>
              <a:ext uri="{FF2B5EF4-FFF2-40B4-BE49-F238E27FC236}">
                <a16:creationId xmlns:a16="http://schemas.microsoft.com/office/drawing/2014/main" id="{77244810-FE81-A942-83B5-81F38D334867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810000" y="2362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8" name="Oval 79">
            <a:extLst>
              <a:ext uri="{FF2B5EF4-FFF2-40B4-BE49-F238E27FC236}">
                <a16:creationId xmlns:a16="http://schemas.microsoft.com/office/drawing/2014/main" id="{B3890ADD-4A25-324A-B904-0952B6F81BB7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2886075" y="3200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59" name="Oval 80">
            <a:extLst>
              <a:ext uri="{FF2B5EF4-FFF2-40B4-BE49-F238E27FC236}">
                <a16:creationId xmlns:a16="http://schemas.microsoft.com/office/drawing/2014/main" id="{EE606D52-F185-244E-994B-D98900F69AAE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114675" y="2971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60" name="Oval 81">
            <a:extLst>
              <a:ext uri="{FF2B5EF4-FFF2-40B4-BE49-F238E27FC236}">
                <a16:creationId xmlns:a16="http://schemas.microsoft.com/office/drawing/2014/main" id="{950D7920-5F07-C943-8B71-20A8300BC3BB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419475" y="2971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61" name="Oval 82">
            <a:extLst>
              <a:ext uri="{FF2B5EF4-FFF2-40B4-BE49-F238E27FC236}">
                <a16:creationId xmlns:a16="http://schemas.microsoft.com/office/drawing/2014/main" id="{A7281C0C-8468-1241-94D6-2F253E5C9B8E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257675" y="2590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62" name="Oval 83">
            <a:extLst>
              <a:ext uri="{FF2B5EF4-FFF2-40B4-BE49-F238E27FC236}">
                <a16:creationId xmlns:a16="http://schemas.microsoft.com/office/drawing/2014/main" id="{EE4E34E2-064D-834A-9629-260040241449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495675" y="2514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63" name="Oval 84">
            <a:extLst>
              <a:ext uri="{FF2B5EF4-FFF2-40B4-BE49-F238E27FC236}">
                <a16:creationId xmlns:a16="http://schemas.microsoft.com/office/drawing/2014/main" id="{C00C5870-74B7-F346-8FEE-A195142E9D91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5715000" y="2590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64" name="Oval 85">
            <a:extLst>
              <a:ext uri="{FF2B5EF4-FFF2-40B4-BE49-F238E27FC236}">
                <a16:creationId xmlns:a16="http://schemas.microsoft.com/office/drawing/2014/main" id="{AF1617AF-0BC8-FE4D-AA65-11264CBF805F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724275" y="2895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65" name="Text Box 86">
            <a:extLst>
              <a:ext uri="{FF2B5EF4-FFF2-40B4-BE49-F238E27FC236}">
                <a16:creationId xmlns:a16="http://schemas.microsoft.com/office/drawing/2014/main" id="{2682AFD1-CB95-9E42-A34B-C4AA8AB92D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1905000"/>
            <a:ext cx="387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20566" name="Rectangle 87">
            <a:extLst>
              <a:ext uri="{FF2B5EF4-FFF2-40B4-BE49-F238E27FC236}">
                <a16:creationId xmlns:a16="http://schemas.microsoft.com/office/drawing/2014/main" id="{52111033-7DC7-C142-91B6-CFA38528AB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62601" y="3657600"/>
            <a:ext cx="4667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0567" name="Line 88">
            <a:extLst>
              <a:ext uri="{FF2B5EF4-FFF2-40B4-BE49-F238E27FC236}">
                <a16:creationId xmlns:a16="http://schemas.microsoft.com/office/drawing/2014/main" id="{F38A980F-A9B3-D848-B529-0A901B3BB76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629400" y="2325688"/>
            <a:ext cx="6350" cy="15605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68" name="Line 89">
            <a:extLst>
              <a:ext uri="{FF2B5EF4-FFF2-40B4-BE49-F238E27FC236}">
                <a16:creationId xmlns:a16="http://schemas.microsoft.com/office/drawing/2014/main" id="{66435EC9-85D7-3A43-9E03-B43F0838053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635750" y="2244725"/>
            <a:ext cx="342900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69" name="Oval 90">
            <a:extLst>
              <a:ext uri="{FF2B5EF4-FFF2-40B4-BE49-F238E27FC236}">
                <a16:creationId xmlns:a16="http://schemas.microsoft.com/office/drawing/2014/main" id="{D64BCF56-5FDD-9646-9BFF-568DEF91B13B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6696075" y="3505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0" name="Oval 91">
            <a:extLst>
              <a:ext uri="{FF2B5EF4-FFF2-40B4-BE49-F238E27FC236}">
                <a16:creationId xmlns:a16="http://schemas.microsoft.com/office/drawing/2014/main" id="{5472D2DD-C0B4-8546-9BBB-5A75948E4F04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6924675" y="3200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1" name="Oval 92">
            <a:extLst>
              <a:ext uri="{FF2B5EF4-FFF2-40B4-BE49-F238E27FC236}">
                <a16:creationId xmlns:a16="http://schemas.microsoft.com/office/drawing/2014/main" id="{E359302E-DEDC-4D4B-A090-7F9DC5B82A5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601075" y="2133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2" name="Oval 93">
            <a:extLst>
              <a:ext uri="{FF2B5EF4-FFF2-40B4-BE49-F238E27FC236}">
                <a16:creationId xmlns:a16="http://schemas.microsoft.com/office/drawing/2014/main" id="{419741B8-B437-154B-9BCC-DD6AF7BCCFCF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753475" y="2514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3" name="Oval 94">
            <a:extLst>
              <a:ext uri="{FF2B5EF4-FFF2-40B4-BE49-F238E27FC236}">
                <a16:creationId xmlns:a16="http://schemas.microsoft.com/office/drawing/2014/main" id="{8794931B-81AD-1540-B970-818EE8FCBAD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363075" y="2209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4" name="Oval 95">
            <a:extLst>
              <a:ext uri="{FF2B5EF4-FFF2-40B4-BE49-F238E27FC236}">
                <a16:creationId xmlns:a16="http://schemas.microsoft.com/office/drawing/2014/main" id="{F02048E5-99D7-F74B-A15F-5577D1D4157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153275" y="3352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5" name="Oval 96">
            <a:extLst>
              <a:ext uri="{FF2B5EF4-FFF2-40B4-BE49-F238E27FC236}">
                <a16:creationId xmlns:a16="http://schemas.microsoft.com/office/drawing/2014/main" id="{163A915E-B860-5449-9ED9-4FF469F23B07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905875" y="2819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6" name="Oval 97">
            <a:extLst>
              <a:ext uri="{FF2B5EF4-FFF2-40B4-BE49-F238E27FC236}">
                <a16:creationId xmlns:a16="http://schemas.microsoft.com/office/drawing/2014/main" id="{C6E75389-DCCB-714B-AD76-6A9A783CB193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363075" y="2514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7" name="Oval 98">
            <a:extLst>
              <a:ext uri="{FF2B5EF4-FFF2-40B4-BE49-F238E27FC236}">
                <a16:creationId xmlns:a16="http://schemas.microsoft.com/office/drawing/2014/main" id="{E92EC69C-01A8-A14A-A623-68ADAA1EC573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515475" y="19399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8" name="Oval 99">
            <a:extLst>
              <a:ext uri="{FF2B5EF4-FFF2-40B4-BE49-F238E27FC236}">
                <a16:creationId xmlns:a16="http://schemas.microsoft.com/office/drawing/2014/main" id="{C42DED77-73E6-FA41-99F5-4568B7327278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058275" y="2209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79" name="Oval 100">
            <a:extLst>
              <a:ext uri="{FF2B5EF4-FFF2-40B4-BE49-F238E27FC236}">
                <a16:creationId xmlns:a16="http://schemas.microsoft.com/office/drawing/2014/main" id="{04A32B37-A395-A04C-9D85-FA517B2633EB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991475" y="3124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80" name="Oval 101">
            <a:extLst>
              <a:ext uri="{FF2B5EF4-FFF2-40B4-BE49-F238E27FC236}">
                <a16:creationId xmlns:a16="http://schemas.microsoft.com/office/drawing/2014/main" id="{6F08AA57-02A6-7C45-AC46-89DF0FCB404E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067675" y="2514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81" name="Oval 102">
            <a:extLst>
              <a:ext uri="{FF2B5EF4-FFF2-40B4-BE49-F238E27FC236}">
                <a16:creationId xmlns:a16="http://schemas.microsoft.com/office/drawing/2014/main" id="{E09FC455-25C2-0A49-9868-9897754C7DBB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686675" y="2362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82" name="Oval 103">
            <a:extLst>
              <a:ext uri="{FF2B5EF4-FFF2-40B4-BE49-F238E27FC236}">
                <a16:creationId xmlns:a16="http://schemas.microsoft.com/office/drawing/2014/main" id="{2D9B2BE5-2CF8-1B46-A9AC-DC431B1E666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6772275" y="2895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83" name="Oval 104">
            <a:extLst>
              <a:ext uri="{FF2B5EF4-FFF2-40B4-BE49-F238E27FC236}">
                <a16:creationId xmlns:a16="http://schemas.microsoft.com/office/drawing/2014/main" id="{4A711D20-3BB9-8F45-8032-5E95ACA34167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077075" y="2743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84" name="Oval 105">
            <a:extLst>
              <a:ext uri="{FF2B5EF4-FFF2-40B4-BE49-F238E27FC236}">
                <a16:creationId xmlns:a16="http://schemas.microsoft.com/office/drawing/2014/main" id="{50F8AF3E-205F-1244-9E82-E0AD5324BEFF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381875" y="29305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0585" name="Oval 106">
            <a:extLst>
              <a:ext uri="{FF2B5EF4-FFF2-40B4-BE49-F238E27FC236}">
                <a16:creationId xmlns:a16="http://schemas.microsoft.com/office/drawing/2014/main" id="{5FC993E4-A6B0-E442-837A-0BE79309655C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296275" y="2819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86" name="Oval 107">
            <a:extLst>
              <a:ext uri="{FF2B5EF4-FFF2-40B4-BE49-F238E27FC236}">
                <a16:creationId xmlns:a16="http://schemas.microsoft.com/office/drawing/2014/main" id="{7F3D595B-991F-6449-946D-0251EAA6833D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762875" y="2895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87" name="Oval 108">
            <a:extLst>
              <a:ext uri="{FF2B5EF4-FFF2-40B4-BE49-F238E27FC236}">
                <a16:creationId xmlns:a16="http://schemas.microsoft.com/office/drawing/2014/main" id="{2C412116-B620-DD44-B955-6B2EA31A880D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744075" y="2667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88" name="Oval 109">
            <a:extLst>
              <a:ext uri="{FF2B5EF4-FFF2-40B4-BE49-F238E27FC236}">
                <a16:creationId xmlns:a16="http://schemas.microsoft.com/office/drawing/2014/main" id="{2ADACFBB-4650-8C49-B316-0712E8200C74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534275" y="3200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89" name="Oval 110">
            <a:extLst>
              <a:ext uri="{FF2B5EF4-FFF2-40B4-BE49-F238E27FC236}">
                <a16:creationId xmlns:a16="http://schemas.microsoft.com/office/drawing/2014/main" id="{56A189C3-EF1E-AD41-9C80-1690C129C78E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896475" y="2133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90" name="Text Box 111">
            <a:extLst>
              <a:ext uri="{FF2B5EF4-FFF2-40B4-BE49-F238E27FC236}">
                <a16:creationId xmlns:a16="http://schemas.microsoft.com/office/drawing/2014/main" id="{F5A24C82-A3D9-B54F-9C22-B9E04E2E36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1905000"/>
            <a:ext cx="387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20591" name="Rectangle 112">
            <a:extLst>
              <a:ext uri="{FF2B5EF4-FFF2-40B4-BE49-F238E27FC236}">
                <a16:creationId xmlns:a16="http://schemas.microsoft.com/office/drawing/2014/main" id="{B14AFD3E-EB20-7640-A11B-0FD01A20A7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001" y="3657600"/>
            <a:ext cx="3905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0592" name="Line 113">
            <a:extLst>
              <a:ext uri="{FF2B5EF4-FFF2-40B4-BE49-F238E27FC236}">
                <a16:creationId xmlns:a16="http://schemas.microsoft.com/office/drawing/2014/main" id="{27D58268-FEA6-684E-855A-7E8777CAED35}"/>
              </a:ext>
            </a:extLst>
          </p:cNvPr>
          <p:cNvSpPr>
            <a:spLocks noChangeShapeType="1"/>
          </p:cNvSpPr>
          <p:nvPr/>
        </p:nvSpPr>
        <p:spPr bwMode="auto">
          <a:xfrm>
            <a:off x="6619875" y="3886200"/>
            <a:ext cx="3352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93" name="Oval 114">
            <a:extLst>
              <a:ext uri="{FF2B5EF4-FFF2-40B4-BE49-F238E27FC236}">
                <a16:creationId xmlns:a16="http://schemas.microsoft.com/office/drawing/2014/main" id="{06692DC5-F20B-3745-9A59-181557A1D05C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601075" y="2819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0594" name="Rectangle 115">
            <a:extLst>
              <a:ext uri="{FF2B5EF4-FFF2-40B4-BE49-F238E27FC236}">
                <a16:creationId xmlns:a16="http://schemas.microsoft.com/office/drawing/2014/main" id="{581175AB-7CA2-9C4D-BB42-721CB46577BE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5792788" y="4875213"/>
            <a:ext cx="1304925" cy="39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="0" baseline="0">
                <a:solidFill>
                  <a:schemeClr val="tx1"/>
                </a:solidFill>
                <a:latin typeface="Arial" panose="020B0604020202020204" pitchFamily="34" charset="0"/>
              </a:rPr>
              <a:t>residuals</a:t>
            </a:r>
          </a:p>
        </p:txBody>
      </p:sp>
      <p:sp>
        <p:nvSpPr>
          <p:cNvPr id="20595" name="Line 116">
            <a:extLst>
              <a:ext uri="{FF2B5EF4-FFF2-40B4-BE49-F238E27FC236}">
                <a16:creationId xmlns:a16="http://schemas.microsoft.com/office/drawing/2014/main" id="{376B8556-CC4E-8147-8F26-731F5A1E8498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1676400"/>
            <a:ext cx="0" cy="4724400"/>
          </a:xfrm>
          <a:prstGeom prst="line">
            <a:avLst/>
          </a:prstGeom>
          <a:noFill/>
          <a:ln w="2857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43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>
            <a:extLst>
              <a:ext uri="{FF2B5EF4-FFF2-40B4-BE49-F238E27FC236}">
                <a16:creationId xmlns:a16="http://schemas.microsoft.com/office/drawing/2014/main" id="{71613FC9-41D8-E245-BB19-31E8EFD887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14600" y="304800"/>
            <a:ext cx="7793038" cy="1066800"/>
          </a:xfrm>
        </p:spPr>
        <p:txBody>
          <a:bodyPr>
            <a:normAutofit fontScale="90000"/>
          </a:bodyPr>
          <a:lstStyle/>
          <a:p>
            <a:pPr eaLnBrk="1" hangingPunct="1">
              <a:lnSpc>
                <a:spcPct val="80000"/>
              </a:lnSpc>
            </a:pPr>
            <a:r>
              <a:rPr lang="en-US" altLang="en-US"/>
              <a:t>Residual Analysis for </a:t>
            </a:r>
            <a:br>
              <a:rPr lang="en-US" altLang="en-US"/>
            </a:br>
            <a:r>
              <a:rPr lang="en-US" altLang="en-US"/>
              <a:t>Homoscedasticity </a:t>
            </a:r>
          </a:p>
        </p:txBody>
      </p:sp>
      <p:graphicFrame>
        <p:nvGraphicFramePr>
          <p:cNvPr id="21506" name="Object 3">
            <a:hlinkClick r:id="" action="ppaction://ole?verb=0"/>
            <a:extLst>
              <a:ext uri="{FF2B5EF4-FFF2-40B4-BE49-F238E27FC236}">
                <a16:creationId xmlns:a16="http://schemas.microsoft.com/office/drawing/2014/main" id="{FC07C577-3F49-F14F-9C8C-B4AF6A815B79}"/>
              </a:ext>
            </a:extLst>
          </p:cNvPr>
          <p:cNvGraphicFramePr>
            <a:graphicFrameLocks/>
          </p:cNvGraphicFramePr>
          <p:nvPr/>
        </p:nvGraphicFramePr>
        <p:xfrm>
          <a:off x="1976438" y="5715000"/>
          <a:ext cx="576262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Clip" r:id="rId3" imgW="5956300" imgH="5702300" progId="MS_ClipArt_Gallery.5">
                  <p:embed/>
                </p:oleObj>
              </mc:Choice>
              <mc:Fallback>
                <p:oleObj name="Clip" r:id="rId3" imgW="5956300" imgH="5702300" progId="MS_ClipArt_Gallery.5">
                  <p:embed/>
                  <p:pic>
                    <p:nvPicPr>
                      <p:cNvPr id="21506" name="Object 3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FC07C577-3F49-F14F-9C8C-B4AF6A815B79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6438" y="5715000"/>
                        <a:ext cx="576262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tx2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07" name="Rectangle 4">
            <a:extLst>
              <a:ext uri="{FF2B5EF4-FFF2-40B4-BE49-F238E27FC236}">
                <a16:creationId xmlns:a16="http://schemas.microsoft.com/office/drawing/2014/main" id="{09C00A79-17D4-C04F-950C-C532391B2D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2238" y="5791201"/>
            <a:ext cx="3357562" cy="46672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="0" baseline="0">
                <a:solidFill>
                  <a:schemeClr val="tx1"/>
                </a:solidFill>
                <a:latin typeface="Arial" panose="020B0604020202020204" pitchFamily="34" charset="0"/>
              </a:rPr>
              <a:t>Non-constant variance</a:t>
            </a:r>
          </a:p>
        </p:txBody>
      </p:sp>
      <p:sp>
        <p:nvSpPr>
          <p:cNvPr id="21508" name="Rectangle 5">
            <a:extLst>
              <a:ext uri="{FF2B5EF4-FFF2-40B4-BE49-F238E27FC236}">
                <a16:creationId xmlns:a16="http://schemas.microsoft.com/office/drawing/2014/main" id="{388BF262-6C31-C041-B08C-156F7C216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5600" y="5565776"/>
            <a:ext cx="914400" cy="920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5400" b="0" baseline="0">
                <a:solidFill>
                  <a:srgbClr val="FF0000"/>
                </a:solidFill>
                <a:latin typeface="Wingdings" pitchFamily="2" charset="2"/>
              </a:rPr>
              <a:t></a:t>
            </a:r>
          </a:p>
        </p:txBody>
      </p:sp>
      <p:sp>
        <p:nvSpPr>
          <p:cNvPr id="21509" name="Rectangle 6">
            <a:extLst>
              <a:ext uri="{FF2B5EF4-FFF2-40B4-BE49-F238E27FC236}">
                <a16:creationId xmlns:a16="http://schemas.microsoft.com/office/drawing/2014/main" id="{89AEEA96-CA3C-114C-BEDD-5BCC8F8B11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8226" y="5732464"/>
            <a:ext cx="2974975" cy="46672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="0" baseline="0">
                <a:solidFill>
                  <a:schemeClr val="tx1"/>
                </a:solidFill>
                <a:latin typeface="Arial" panose="020B0604020202020204" pitchFamily="34" charset="0"/>
              </a:rPr>
              <a:t>Constant variance</a:t>
            </a:r>
          </a:p>
        </p:txBody>
      </p:sp>
      <p:sp>
        <p:nvSpPr>
          <p:cNvPr id="21510" name="Line 7">
            <a:extLst>
              <a:ext uri="{FF2B5EF4-FFF2-40B4-BE49-F238E27FC236}">
                <a16:creationId xmlns:a16="http://schemas.microsoft.com/office/drawing/2014/main" id="{D567BA59-22DD-DE48-8BEB-8C82FDE80B1D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3638" y="4424364"/>
            <a:ext cx="0" cy="13668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1" name="Line 8">
            <a:extLst>
              <a:ext uri="{FF2B5EF4-FFF2-40B4-BE49-F238E27FC236}">
                <a16:creationId xmlns:a16="http://schemas.microsoft.com/office/drawing/2014/main" id="{3E044F7E-A754-E945-9FFF-1D96079F741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38400" y="5029200"/>
            <a:ext cx="3276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2" name="Line 9">
            <a:extLst>
              <a:ext uri="{FF2B5EF4-FFF2-40B4-BE49-F238E27FC236}">
                <a16:creationId xmlns:a16="http://schemas.microsoft.com/office/drawing/2014/main" id="{BBAD94F5-1A46-BE49-AF9A-BC2AE84D59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743200" y="4114800"/>
            <a:ext cx="2738438" cy="757238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3" name="Line 10">
            <a:extLst>
              <a:ext uri="{FF2B5EF4-FFF2-40B4-BE49-F238E27FC236}">
                <a16:creationId xmlns:a16="http://schemas.microsoft.com/office/drawing/2014/main" id="{91A00D42-BB35-424D-A354-96C44EE963D5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3200" y="5257800"/>
            <a:ext cx="2662238" cy="452438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14" name="Oval 11">
            <a:extLst>
              <a:ext uri="{FF2B5EF4-FFF2-40B4-BE49-F238E27FC236}">
                <a16:creationId xmlns:a16="http://schemas.microsoft.com/office/drawing/2014/main" id="{1B41F801-66D4-7545-AE9C-A3ABBC48D4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4638" y="49149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15" name="Oval 12">
            <a:extLst>
              <a:ext uri="{FF2B5EF4-FFF2-40B4-BE49-F238E27FC236}">
                <a16:creationId xmlns:a16="http://schemas.microsoft.com/office/drawing/2014/main" id="{9B156FD9-552D-464B-91B9-7D607E0143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3838" y="46101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16" name="Oval 13">
            <a:extLst>
              <a:ext uri="{FF2B5EF4-FFF2-40B4-BE49-F238E27FC236}">
                <a16:creationId xmlns:a16="http://schemas.microsoft.com/office/drawing/2014/main" id="{9B585155-1E35-4D49-A7A5-ED3ACB6CAD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3238" y="50673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17" name="Oval 14">
            <a:extLst>
              <a:ext uri="{FF2B5EF4-FFF2-40B4-BE49-F238E27FC236}">
                <a16:creationId xmlns:a16="http://schemas.microsoft.com/office/drawing/2014/main" id="{2C8FC39D-CC48-0F45-89F9-69594340C9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5638" y="47625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18" name="Oval 15">
            <a:extLst>
              <a:ext uri="{FF2B5EF4-FFF2-40B4-BE49-F238E27FC236}">
                <a16:creationId xmlns:a16="http://schemas.microsoft.com/office/drawing/2014/main" id="{C7C1C0E2-1827-6B4C-A3D4-EEEB70E46F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6638" y="47625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19" name="Oval 16">
            <a:extLst>
              <a:ext uri="{FF2B5EF4-FFF2-40B4-BE49-F238E27FC236}">
                <a16:creationId xmlns:a16="http://schemas.microsoft.com/office/drawing/2014/main" id="{3EEFA0BB-EEC4-E049-B364-E642A9E570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2838" y="51435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0" name="Oval 17">
            <a:extLst>
              <a:ext uri="{FF2B5EF4-FFF2-40B4-BE49-F238E27FC236}">
                <a16:creationId xmlns:a16="http://schemas.microsoft.com/office/drawing/2014/main" id="{19F0141E-74B2-AA43-89A0-8DBE6C86A2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7638" y="49149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1" name="Oval 18">
            <a:extLst>
              <a:ext uri="{FF2B5EF4-FFF2-40B4-BE49-F238E27FC236}">
                <a16:creationId xmlns:a16="http://schemas.microsoft.com/office/drawing/2014/main" id="{D33A01C2-A199-B447-BE1C-F36A94DBAA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8038" y="50673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2" name="Oval 19">
            <a:extLst>
              <a:ext uri="{FF2B5EF4-FFF2-40B4-BE49-F238E27FC236}">
                <a16:creationId xmlns:a16="http://schemas.microsoft.com/office/drawing/2014/main" id="{D879F4B5-11C3-6141-B14C-F82F122539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3038" y="51435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3" name="Oval 20">
            <a:extLst>
              <a:ext uri="{FF2B5EF4-FFF2-40B4-BE49-F238E27FC236}">
                <a16:creationId xmlns:a16="http://schemas.microsoft.com/office/drawing/2014/main" id="{8A35A2D2-ED5C-FF44-9E33-23FBF1F6FD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7238" y="53721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4" name="Oval 21">
            <a:extLst>
              <a:ext uri="{FF2B5EF4-FFF2-40B4-BE49-F238E27FC236}">
                <a16:creationId xmlns:a16="http://schemas.microsoft.com/office/drawing/2014/main" id="{248F70E9-B14D-7D49-980D-802D123A23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9638" y="47625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5" name="Oval 22">
            <a:extLst>
              <a:ext uri="{FF2B5EF4-FFF2-40B4-BE49-F238E27FC236}">
                <a16:creationId xmlns:a16="http://schemas.microsoft.com/office/drawing/2014/main" id="{32836972-647E-064E-BBEA-FEFB3BCB5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1038" y="44577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6" name="Oval 23">
            <a:extLst>
              <a:ext uri="{FF2B5EF4-FFF2-40B4-BE49-F238E27FC236}">
                <a16:creationId xmlns:a16="http://schemas.microsoft.com/office/drawing/2014/main" id="{87E1864C-2018-1B48-96EA-0000976E45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8638" y="48387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7" name="Oval 24">
            <a:extLst>
              <a:ext uri="{FF2B5EF4-FFF2-40B4-BE49-F238E27FC236}">
                <a16:creationId xmlns:a16="http://schemas.microsoft.com/office/drawing/2014/main" id="{C3158C80-1F29-8C4C-8BBD-CDB69E661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2438" y="50673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8" name="Oval 25">
            <a:extLst>
              <a:ext uri="{FF2B5EF4-FFF2-40B4-BE49-F238E27FC236}">
                <a16:creationId xmlns:a16="http://schemas.microsoft.com/office/drawing/2014/main" id="{62311E4E-91B9-9541-84A1-0E4591E147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3838" y="52197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29" name="Oval 26">
            <a:extLst>
              <a:ext uri="{FF2B5EF4-FFF2-40B4-BE49-F238E27FC236}">
                <a16:creationId xmlns:a16="http://schemas.microsoft.com/office/drawing/2014/main" id="{24EAAB23-3226-5B45-BCCB-2CDFF9CA4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3000" y="4572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30" name="Oval 27">
            <a:extLst>
              <a:ext uri="{FF2B5EF4-FFF2-40B4-BE49-F238E27FC236}">
                <a16:creationId xmlns:a16="http://schemas.microsoft.com/office/drawing/2014/main" id="{89700D4D-1963-C74B-B1E6-9E1A273E5C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76838" y="48387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31" name="Oval 28">
            <a:extLst>
              <a:ext uri="{FF2B5EF4-FFF2-40B4-BE49-F238E27FC236}">
                <a16:creationId xmlns:a16="http://schemas.microsoft.com/office/drawing/2014/main" id="{79AF4516-831B-2544-BCE3-CE487FA608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4267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32" name="Oval 29">
            <a:extLst>
              <a:ext uri="{FF2B5EF4-FFF2-40B4-BE49-F238E27FC236}">
                <a16:creationId xmlns:a16="http://schemas.microsoft.com/office/drawing/2014/main" id="{CD45CC5E-5B97-4446-995C-9F3145CCD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0638" y="54483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33" name="Oval 30">
            <a:extLst>
              <a:ext uri="{FF2B5EF4-FFF2-40B4-BE49-F238E27FC236}">
                <a16:creationId xmlns:a16="http://schemas.microsoft.com/office/drawing/2014/main" id="{FB220E9E-7B41-974A-ACF4-A81204E591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5838" y="51435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34" name="Rectangle 31">
            <a:extLst>
              <a:ext uri="{FF2B5EF4-FFF2-40B4-BE49-F238E27FC236}">
                <a16:creationId xmlns:a16="http://schemas.microsoft.com/office/drawing/2014/main" id="{DE26E37F-31E4-D140-B4BE-B0EB9A4B31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1" y="4800600"/>
            <a:ext cx="4667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1535" name="Line 32">
            <a:extLst>
              <a:ext uri="{FF2B5EF4-FFF2-40B4-BE49-F238E27FC236}">
                <a16:creationId xmlns:a16="http://schemas.microsoft.com/office/drawing/2014/main" id="{7258F8F0-56E5-5247-9290-1818F2C92C33}"/>
              </a:ext>
            </a:extLst>
          </p:cNvPr>
          <p:cNvSpPr>
            <a:spLocks noChangeShapeType="1"/>
          </p:cNvSpPr>
          <p:nvPr/>
        </p:nvSpPr>
        <p:spPr bwMode="auto">
          <a:xfrm>
            <a:off x="6777039" y="5029200"/>
            <a:ext cx="3271837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6" name="Line 33">
            <a:extLst>
              <a:ext uri="{FF2B5EF4-FFF2-40B4-BE49-F238E27FC236}">
                <a16:creationId xmlns:a16="http://schemas.microsoft.com/office/drawing/2014/main" id="{3206DE32-3D77-DB4F-A4B8-E073F6C2DB73}"/>
              </a:ext>
            </a:extLst>
          </p:cNvPr>
          <p:cNvSpPr>
            <a:spLocks noChangeShapeType="1"/>
          </p:cNvSpPr>
          <p:nvPr/>
        </p:nvSpPr>
        <p:spPr bwMode="auto">
          <a:xfrm>
            <a:off x="6777038" y="4391025"/>
            <a:ext cx="0" cy="1366838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7" name="Rectangle 34">
            <a:extLst>
              <a:ext uri="{FF2B5EF4-FFF2-40B4-BE49-F238E27FC236}">
                <a16:creationId xmlns:a16="http://schemas.microsoft.com/office/drawing/2014/main" id="{2DA262C6-2CE3-B940-B9BE-1EDF34C35B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1" y="4800600"/>
            <a:ext cx="4667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1538" name="Line 35">
            <a:extLst>
              <a:ext uri="{FF2B5EF4-FFF2-40B4-BE49-F238E27FC236}">
                <a16:creationId xmlns:a16="http://schemas.microsoft.com/office/drawing/2014/main" id="{C7D2113D-A37E-1B4A-8750-04D02BAD685F}"/>
              </a:ext>
            </a:extLst>
          </p:cNvPr>
          <p:cNvSpPr>
            <a:spLocks noChangeShapeType="1"/>
          </p:cNvSpPr>
          <p:nvPr/>
        </p:nvSpPr>
        <p:spPr bwMode="auto">
          <a:xfrm>
            <a:off x="7048500" y="4572000"/>
            <a:ext cx="2967038" cy="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39" name="Line 36">
            <a:extLst>
              <a:ext uri="{FF2B5EF4-FFF2-40B4-BE49-F238E27FC236}">
                <a16:creationId xmlns:a16="http://schemas.microsoft.com/office/drawing/2014/main" id="{003BFF8E-AB25-564B-8CFE-03DE42B96D6A}"/>
              </a:ext>
            </a:extLst>
          </p:cNvPr>
          <p:cNvSpPr>
            <a:spLocks noChangeShapeType="1"/>
          </p:cNvSpPr>
          <p:nvPr/>
        </p:nvSpPr>
        <p:spPr bwMode="auto">
          <a:xfrm>
            <a:off x="7048500" y="5410200"/>
            <a:ext cx="2967038" cy="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40" name="Oval 37">
            <a:extLst>
              <a:ext uri="{FF2B5EF4-FFF2-40B4-BE49-F238E27FC236}">
                <a16:creationId xmlns:a16="http://schemas.microsoft.com/office/drawing/2014/main" id="{0A668F8C-FC69-2147-9265-2D0E5FAECA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5638" y="4648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1" name="Oval 38">
            <a:extLst>
              <a:ext uri="{FF2B5EF4-FFF2-40B4-BE49-F238E27FC236}">
                <a16:creationId xmlns:a16="http://schemas.microsoft.com/office/drawing/2014/main" id="{E090936C-CD3E-DC43-A043-512A6164F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15238" y="5029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2" name="Oval 39">
            <a:extLst>
              <a:ext uri="{FF2B5EF4-FFF2-40B4-BE49-F238E27FC236}">
                <a16:creationId xmlns:a16="http://schemas.microsoft.com/office/drawing/2014/main" id="{7B21C0DA-896F-124E-A02C-71FE297F9F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4238" y="4953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3" name="Oval 40">
            <a:extLst>
              <a:ext uri="{FF2B5EF4-FFF2-40B4-BE49-F238E27FC236}">
                <a16:creationId xmlns:a16="http://schemas.microsoft.com/office/drawing/2014/main" id="{E7D635CF-605A-8A42-B6CB-6D472040E2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6638" y="4648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4" name="Oval 41">
            <a:extLst>
              <a:ext uri="{FF2B5EF4-FFF2-40B4-BE49-F238E27FC236}">
                <a16:creationId xmlns:a16="http://schemas.microsoft.com/office/drawing/2014/main" id="{5F37065F-1485-D341-912B-8B072B5B38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238" y="4876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5" name="Oval 42">
            <a:extLst>
              <a:ext uri="{FF2B5EF4-FFF2-40B4-BE49-F238E27FC236}">
                <a16:creationId xmlns:a16="http://schemas.microsoft.com/office/drawing/2014/main" id="{64249254-E65F-7449-9272-26EDFC32C1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5638" y="5105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6" name="Oval 43">
            <a:extLst>
              <a:ext uri="{FF2B5EF4-FFF2-40B4-BE49-F238E27FC236}">
                <a16:creationId xmlns:a16="http://schemas.microsoft.com/office/drawing/2014/main" id="{D20BA6A0-B5F2-7742-9C8D-DAA75F09F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34438" y="4572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7" name="Oval 44">
            <a:extLst>
              <a:ext uri="{FF2B5EF4-FFF2-40B4-BE49-F238E27FC236}">
                <a16:creationId xmlns:a16="http://schemas.microsoft.com/office/drawing/2014/main" id="{A4917E5E-2383-7E4F-8B88-67E6B3F844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43838" y="4800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8" name="Oval 45">
            <a:extLst>
              <a:ext uri="{FF2B5EF4-FFF2-40B4-BE49-F238E27FC236}">
                <a16:creationId xmlns:a16="http://schemas.microsoft.com/office/drawing/2014/main" id="{7A26EA75-801A-DF47-884B-BF7A105405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96238" y="4572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49" name="Oval 46">
            <a:extLst>
              <a:ext uri="{FF2B5EF4-FFF2-40B4-BE49-F238E27FC236}">
                <a16:creationId xmlns:a16="http://schemas.microsoft.com/office/drawing/2014/main" id="{F153D38B-53D3-3847-97CC-4963B19E5B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24838" y="4800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0" name="Oval 47">
            <a:extLst>
              <a:ext uri="{FF2B5EF4-FFF2-40B4-BE49-F238E27FC236}">
                <a16:creationId xmlns:a16="http://schemas.microsoft.com/office/drawing/2014/main" id="{CEC5994C-DECB-3A47-8298-B6EF17BBD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3438" y="5105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1" name="Oval 48">
            <a:extLst>
              <a:ext uri="{FF2B5EF4-FFF2-40B4-BE49-F238E27FC236}">
                <a16:creationId xmlns:a16="http://schemas.microsoft.com/office/drawing/2014/main" id="{11957C8A-8BEB-BA4B-87AC-B9F5E435B6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8638" y="5029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2" name="Oval 49">
            <a:extLst>
              <a:ext uri="{FF2B5EF4-FFF2-40B4-BE49-F238E27FC236}">
                <a16:creationId xmlns:a16="http://schemas.microsoft.com/office/drawing/2014/main" id="{41EDF34D-41DF-3649-A75C-B84A4BBDA6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1638" y="4648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3" name="Oval 50">
            <a:extLst>
              <a:ext uri="{FF2B5EF4-FFF2-40B4-BE49-F238E27FC236}">
                <a16:creationId xmlns:a16="http://schemas.microsoft.com/office/drawing/2014/main" id="{2EBFB92B-4CC3-3543-BA9B-E8312D3E84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29638" y="4800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4" name="Oval 51">
            <a:extLst>
              <a:ext uri="{FF2B5EF4-FFF2-40B4-BE49-F238E27FC236}">
                <a16:creationId xmlns:a16="http://schemas.microsoft.com/office/drawing/2014/main" id="{31618516-72DC-474C-9EE4-6F0635BF3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58238" y="5105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5" name="Oval 52">
            <a:extLst>
              <a:ext uri="{FF2B5EF4-FFF2-40B4-BE49-F238E27FC236}">
                <a16:creationId xmlns:a16="http://schemas.microsoft.com/office/drawing/2014/main" id="{C097C559-DD23-084D-8AEE-CA3FFB8B7A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1638" y="5105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6" name="Oval 53">
            <a:extLst>
              <a:ext uri="{FF2B5EF4-FFF2-40B4-BE49-F238E27FC236}">
                <a16:creationId xmlns:a16="http://schemas.microsoft.com/office/drawing/2014/main" id="{F11F4C4D-D684-D54B-ABB3-9D6D4D3D38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3038" y="4876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7" name="Oval 54">
            <a:extLst>
              <a:ext uri="{FF2B5EF4-FFF2-40B4-BE49-F238E27FC236}">
                <a16:creationId xmlns:a16="http://schemas.microsoft.com/office/drawing/2014/main" id="{720ED070-BFEA-D649-B4E7-6578C2D10D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48838" y="4648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8" name="Oval 55">
            <a:extLst>
              <a:ext uri="{FF2B5EF4-FFF2-40B4-BE49-F238E27FC236}">
                <a16:creationId xmlns:a16="http://schemas.microsoft.com/office/drawing/2014/main" id="{DA510965-FC7B-9242-A9B2-F1E3F77C5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0238" y="4953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59" name="Oval 56">
            <a:extLst>
              <a:ext uri="{FF2B5EF4-FFF2-40B4-BE49-F238E27FC236}">
                <a16:creationId xmlns:a16="http://schemas.microsoft.com/office/drawing/2014/main" id="{4240E746-55CD-9C44-B7E5-EBFB65025D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1238" y="5105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0" name="Line 57">
            <a:extLst>
              <a:ext uri="{FF2B5EF4-FFF2-40B4-BE49-F238E27FC236}">
                <a16:creationId xmlns:a16="http://schemas.microsoft.com/office/drawing/2014/main" id="{B2E60B14-1925-EF42-A5D3-AF8F9EA3232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3638" y="2519364"/>
            <a:ext cx="0" cy="1519237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61" name="Line 58">
            <a:extLst>
              <a:ext uri="{FF2B5EF4-FFF2-40B4-BE49-F238E27FC236}">
                <a16:creationId xmlns:a16="http://schemas.microsoft.com/office/drawing/2014/main" id="{4DB677D2-6A8C-6C40-9E6A-AD077F0A081F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3638" y="4038600"/>
            <a:ext cx="33528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62" name="Line 59">
            <a:extLst>
              <a:ext uri="{FF2B5EF4-FFF2-40B4-BE49-F238E27FC236}">
                <a16:creationId xmlns:a16="http://schemas.microsoft.com/office/drawing/2014/main" id="{4754DA43-52AB-3E47-88D7-7DD72FB4F8B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33638" y="2438400"/>
            <a:ext cx="342900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63" name="Oval 60">
            <a:extLst>
              <a:ext uri="{FF2B5EF4-FFF2-40B4-BE49-F238E27FC236}">
                <a16:creationId xmlns:a16="http://schemas.microsoft.com/office/drawing/2014/main" id="{6809AB67-033F-FD46-864C-F0DC4E29A3B1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2738438" y="3352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4" name="Oval 61">
            <a:extLst>
              <a:ext uri="{FF2B5EF4-FFF2-40B4-BE49-F238E27FC236}">
                <a16:creationId xmlns:a16="http://schemas.microsoft.com/office/drawing/2014/main" id="{F442FBA5-A185-6C49-851A-E6B8CE291746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119438" y="2971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5" name="Oval 62">
            <a:extLst>
              <a:ext uri="{FF2B5EF4-FFF2-40B4-BE49-F238E27FC236}">
                <a16:creationId xmlns:a16="http://schemas.microsoft.com/office/drawing/2014/main" id="{677CFEC7-3E91-BF48-A477-20824C4C8E4B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338638" y="1981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6" name="Oval 63">
            <a:extLst>
              <a:ext uri="{FF2B5EF4-FFF2-40B4-BE49-F238E27FC236}">
                <a16:creationId xmlns:a16="http://schemas.microsoft.com/office/drawing/2014/main" id="{8D49C9F4-FAC2-8F44-8CF9-FBC5EFFBDA35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643438" y="3124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7" name="Oval 64">
            <a:extLst>
              <a:ext uri="{FF2B5EF4-FFF2-40B4-BE49-F238E27FC236}">
                <a16:creationId xmlns:a16="http://schemas.microsoft.com/office/drawing/2014/main" id="{BC2B1475-0044-064C-8659-56A2585D68A3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948238" y="2057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8" name="Oval 65">
            <a:extLst>
              <a:ext uri="{FF2B5EF4-FFF2-40B4-BE49-F238E27FC236}">
                <a16:creationId xmlns:a16="http://schemas.microsoft.com/office/drawing/2014/main" id="{2115DDC6-939E-B844-843E-FA56471CE1DE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500438" y="2895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69" name="Oval 66">
            <a:extLst>
              <a:ext uri="{FF2B5EF4-FFF2-40B4-BE49-F238E27FC236}">
                <a16:creationId xmlns:a16="http://schemas.microsoft.com/office/drawing/2014/main" id="{6E02362E-A218-1D42-B67A-43BF2DC84348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872038" y="2819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0" name="Oval 67">
            <a:extLst>
              <a:ext uri="{FF2B5EF4-FFF2-40B4-BE49-F238E27FC236}">
                <a16:creationId xmlns:a16="http://schemas.microsoft.com/office/drawing/2014/main" id="{5A9E69AE-F57A-2345-8077-6EDE64312DC0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5176838" y="3276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1" name="Oval 68">
            <a:extLst>
              <a:ext uri="{FF2B5EF4-FFF2-40B4-BE49-F238E27FC236}">
                <a16:creationId xmlns:a16="http://schemas.microsoft.com/office/drawing/2014/main" id="{86CB4336-E262-154A-8AC4-357BB46BE9E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5024438" y="1676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2" name="Oval 69">
            <a:extLst>
              <a:ext uri="{FF2B5EF4-FFF2-40B4-BE49-F238E27FC236}">
                <a16:creationId xmlns:a16="http://schemas.microsoft.com/office/drawing/2014/main" id="{881C9DB1-AD70-5745-AE86-B7DC715F777B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5176838" y="2286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3" name="Oval 70">
            <a:extLst>
              <a:ext uri="{FF2B5EF4-FFF2-40B4-BE49-F238E27FC236}">
                <a16:creationId xmlns:a16="http://schemas.microsoft.com/office/drawing/2014/main" id="{4FD4BC6D-52B7-0640-9A66-ABE17418CC8F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719638" y="2362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4" name="Oval 71">
            <a:extLst>
              <a:ext uri="{FF2B5EF4-FFF2-40B4-BE49-F238E27FC236}">
                <a16:creationId xmlns:a16="http://schemas.microsoft.com/office/drawing/2014/main" id="{AA015370-6C1C-5C4C-B512-4F607E2CA5A3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033838" y="3276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5" name="Oval 72">
            <a:extLst>
              <a:ext uri="{FF2B5EF4-FFF2-40B4-BE49-F238E27FC236}">
                <a16:creationId xmlns:a16="http://schemas.microsoft.com/office/drawing/2014/main" id="{0BE28933-3F53-DF48-A4EF-2197A563051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338638" y="2667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6" name="Oval 73">
            <a:extLst>
              <a:ext uri="{FF2B5EF4-FFF2-40B4-BE49-F238E27FC236}">
                <a16:creationId xmlns:a16="http://schemas.microsoft.com/office/drawing/2014/main" id="{6EB6C5EC-08EE-BF48-920D-168504A79B9F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957638" y="2438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7" name="Oval 74">
            <a:extLst>
              <a:ext uri="{FF2B5EF4-FFF2-40B4-BE49-F238E27FC236}">
                <a16:creationId xmlns:a16="http://schemas.microsoft.com/office/drawing/2014/main" id="{645DE4BB-6131-DA42-8EB7-57B0E6FFA8D0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2967038" y="3352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8" name="Oval 75">
            <a:extLst>
              <a:ext uri="{FF2B5EF4-FFF2-40B4-BE49-F238E27FC236}">
                <a16:creationId xmlns:a16="http://schemas.microsoft.com/office/drawing/2014/main" id="{2609D7A8-2D0C-8F49-9970-3311D19474EC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271838" y="3200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79" name="Oval 76">
            <a:extLst>
              <a:ext uri="{FF2B5EF4-FFF2-40B4-BE49-F238E27FC236}">
                <a16:creationId xmlns:a16="http://schemas.microsoft.com/office/drawing/2014/main" id="{37BC22BD-2C8A-6146-ACD0-1D63DC4B0D01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652838" y="3276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80" name="Oval 77">
            <a:extLst>
              <a:ext uri="{FF2B5EF4-FFF2-40B4-BE49-F238E27FC236}">
                <a16:creationId xmlns:a16="http://schemas.microsoft.com/office/drawing/2014/main" id="{3DD73451-720A-2E4F-9D11-37BECE0C073B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4262438" y="2971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81" name="Oval 78">
            <a:extLst>
              <a:ext uri="{FF2B5EF4-FFF2-40B4-BE49-F238E27FC236}">
                <a16:creationId xmlns:a16="http://schemas.microsoft.com/office/drawing/2014/main" id="{3E997293-1BA4-FF42-8031-CD39F6BB916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5329238" y="2743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82" name="Oval 79">
            <a:extLst>
              <a:ext uri="{FF2B5EF4-FFF2-40B4-BE49-F238E27FC236}">
                <a16:creationId xmlns:a16="http://schemas.microsoft.com/office/drawing/2014/main" id="{ED998FD9-40F3-0E4D-BF8A-4A220E367EC3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3881438" y="2971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83" name="Text Box 80">
            <a:extLst>
              <a:ext uri="{FF2B5EF4-FFF2-40B4-BE49-F238E27FC236}">
                <a16:creationId xmlns:a16="http://schemas.microsoft.com/office/drawing/2014/main" id="{B5A6F66F-3EBA-4747-8B35-6217E49459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2057400"/>
            <a:ext cx="387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21584" name="Line 81">
            <a:extLst>
              <a:ext uri="{FF2B5EF4-FFF2-40B4-BE49-F238E27FC236}">
                <a16:creationId xmlns:a16="http://schemas.microsoft.com/office/drawing/2014/main" id="{A46E47D1-3024-3047-AB06-B941094B7A5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738438" y="1752600"/>
            <a:ext cx="1905000" cy="152400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85" name="Line 82">
            <a:extLst>
              <a:ext uri="{FF2B5EF4-FFF2-40B4-BE49-F238E27FC236}">
                <a16:creationId xmlns:a16="http://schemas.microsoft.com/office/drawing/2014/main" id="{C9DB1A53-00A5-7840-9A16-186D0933687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738438" y="3657601"/>
            <a:ext cx="2743200" cy="4763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86" name="Rectangle 83">
            <a:extLst>
              <a:ext uri="{FF2B5EF4-FFF2-40B4-BE49-F238E27FC236}">
                <a16:creationId xmlns:a16="http://schemas.microsoft.com/office/drawing/2014/main" id="{B3228033-965A-0641-AFC9-68E43D64FF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01" y="3810000"/>
            <a:ext cx="4667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1587" name="Rectangle 84">
            <a:extLst>
              <a:ext uri="{FF2B5EF4-FFF2-40B4-BE49-F238E27FC236}">
                <a16:creationId xmlns:a16="http://schemas.microsoft.com/office/drawing/2014/main" id="{7C41ECE5-C3A5-9047-A54D-AB04473454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8401" y="3733800"/>
            <a:ext cx="4667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1588" name="Line 85">
            <a:extLst>
              <a:ext uri="{FF2B5EF4-FFF2-40B4-BE49-F238E27FC236}">
                <a16:creationId xmlns:a16="http://schemas.microsoft.com/office/drawing/2014/main" id="{DF05E65D-BDF1-0A4F-95DA-CC239E6E1C6D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705601" y="2325688"/>
            <a:ext cx="11113" cy="1636712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89" name="Line 86">
            <a:extLst>
              <a:ext uri="{FF2B5EF4-FFF2-40B4-BE49-F238E27FC236}">
                <a16:creationId xmlns:a16="http://schemas.microsoft.com/office/drawing/2014/main" id="{8AB22CBE-9603-7249-90B0-314A97471F6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05600" y="3962400"/>
            <a:ext cx="3429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90" name="Line 87">
            <a:extLst>
              <a:ext uri="{FF2B5EF4-FFF2-40B4-BE49-F238E27FC236}">
                <a16:creationId xmlns:a16="http://schemas.microsoft.com/office/drawing/2014/main" id="{154C9B52-5170-B648-97E1-0E7E547A99B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716713" y="2320925"/>
            <a:ext cx="342900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591" name="Oval 88">
            <a:extLst>
              <a:ext uri="{FF2B5EF4-FFF2-40B4-BE49-F238E27FC236}">
                <a16:creationId xmlns:a16="http://schemas.microsoft.com/office/drawing/2014/main" id="{6C1E9D3F-A8D9-E345-AD22-B32959CFB539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6853238" y="32353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92" name="Oval 89">
            <a:extLst>
              <a:ext uri="{FF2B5EF4-FFF2-40B4-BE49-F238E27FC236}">
                <a16:creationId xmlns:a16="http://schemas.microsoft.com/office/drawing/2014/main" id="{3DCCC1D0-FA01-6748-9634-1E8D039E67E8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005638" y="2895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93" name="Oval 90">
            <a:extLst>
              <a:ext uri="{FF2B5EF4-FFF2-40B4-BE49-F238E27FC236}">
                <a16:creationId xmlns:a16="http://schemas.microsoft.com/office/drawing/2014/main" id="{27EB6D65-C844-C14E-8C49-DA1C85E21B74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610600" y="2667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94" name="Oval 91">
            <a:extLst>
              <a:ext uri="{FF2B5EF4-FFF2-40B4-BE49-F238E27FC236}">
                <a16:creationId xmlns:a16="http://schemas.microsoft.com/office/drawing/2014/main" id="{EDEBED8C-5C6B-3E4E-83F4-88C4725C0D97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291638" y="2209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95" name="Oval 92">
            <a:extLst>
              <a:ext uri="{FF2B5EF4-FFF2-40B4-BE49-F238E27FC236}">
                <a16:creationId xmlns:a16="http://schemas.microsoft.com/office/drawing/2014/main" id="{1D1D4B4B-C701-F848-ADF0-678F77BB3CC6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386638" y="2819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96" name="Oval 93">
            <a:extLst>
              <a:ext uri="{FF2B5EF4-FFF2-40B4-BE49-F238E27FC236}">
                <a16:creationId xmlns:a16="http://schemas.microsoft.com/office/drawing/2014/main" id="{D134347F-4986-3542-9E6B-2B88D34B66F7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063038" y="2590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97" name="Oval 94">
            <a:extLst>
              <a:ext uri="{FF2B5EF4-FFF2-40B4-BE49-F238E27FC236}">
                <a16:creationId xmlns:a16="http://schemas.microsoft.com/office/drawing/2014/main" id="{4FDDACCF-564E-8249-A640-2F328D50044E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291638" y="2819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1598" name="Oval 95">
            <a:extLst>
              <a:ext uri="{FF2B5EF4-FFF2-40B4-BE49-F238E27FC236}">
                <a16:creationId xmlns:a16="http://schemas.microsoft.com/office/drawing/2014/main" id="{6EB3A64C-5B1A-5341-BD7D-57DC820982DB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459913" y="2438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599" name="Oval 96">
            <a:extLst>
              <a:ext uri="{FF2B5EF4-FFF2-40B4-BE49-F238E27FC236}">
                <a16:creationId xmlns:a16="http://schemas.microsoft.com/office/drawing/2014/main" id="{4FD70EC6-7B36-F44F-93F9-BE45666A1CD2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834438" y="2209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0" name="Oval 97">
            <a:extLst>
              <a:ext uri="{FF2B5EF4-FFF2-40B4-BE49-F238E27FC236}">
                <a16:creationId xmlns:a16="http://schemas.microsoft.com/office/drawing/2014/main" id="{681970DB-F84C-0C4D-9E40-D3CE606E3CE1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148638" y="2971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1" name="Oval 98">
            <a:extLst>
              <a:ext uri="{FF2B5EF4-FFF2-40B4-BE49-F238E27FC236}">
                <a16:creationId xmlns:a16="http://schemas.microsoft.com/office/drawing/2014/main" id="{607B8922-5CB5-EE47-AF29-9BF3B3E22BF1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224838" y="2667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2" name="Oval 99">
            <a:extLst>
              <a:ext uri="{FF2B5EF4-FFF2-40B4-BE49-F238E27FC236}">
                <a16:creationId xmlns:a16="http://schemas.microsoft.com/office/drawing/2014/main" id="{02568C2D-A35C-7246-BB8A-842A8772B3D1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920038" y="2590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3" name="Oval 100">
            <a:extLst>
              <a:ext uri="{FF2B5EF4-FFF2-40B4-BE49-F238E27FC236}">
                <a16:creationId xmlns:a16="http://schemas.microsoft.com/office/drawing/2014/main" id="{45207E38-84C4-A944-A3EB-2532C844B191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081838" y="3352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4" name="Oval 101">
            <a:extLst>
              <a:ext uri="{FF2B5EF4-FFF2-40B4-BE49-F238E27FC236}">
                <a16:creationId xmlns:a16="http://schemas.microsoft.com/office/drawing/2014/main" id="{E535B8CB-33A9-804C-96F1-D693FD9F615A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234238" y="30829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5" name="Oval 102">
            <a:extLst>
              <a:ext uri="{FF2B5EF4-FFF2-40B4-BE49-F238E27FC236}">
                <a16:creationId xmlns:a16="http://schemas.microsoft.com/office/drawing/2014/main" id="{5B29CBE9-7FE1-FE42-BC13-CBB2FFAE0278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615238" y="3200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6" name="Oval 103">
            <a:extLst>
              <a:ext uri="{FF2B5EF4-FFF2-40B4-BE49-F238E27FC236}">
                <a16:creationId xmlns:a16="http://schemas.microsoft.com/office/drawing/2014/main" id="{EA78A89F-3776-024E-BD28-D5392B9984D8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8453438" y="2971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7" name="Oval 104">
            <a:extLst>
              <a:ext uri="{FF2B5EF4-FFF2-40B4-BE49-F238E27FC236}">
                <a16:creationId xmlns:a16="http://schemas.microsoft.com/office/drawing/2014/main" id="{B00BE178-95B1-3943-9E8B-16AC879270D5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748838" y="26257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8" name="Oval 105">
            <a:extLst>
              <a:ext uri="{FF2B5EF4-FFF2-40B4-BE49-F238E27FC236}">
                <a16:creationId xmlns:a16="http://schemas.microsoft.com/office/drawing/2014/main" id="{C5F88691-FB44-5E48-B68F-93D6F2140E16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7767638" y="2895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09" name="Text Box 106">
            <a:extLst>
              <a:ext uri="{FF2B5EF4-FFF2-40B4-BE49-F238E27FC236}">
                <a16:creationId xmlns:a16="http://schemas.microsoft.com/office/drawing/2014/main" id="{233C57AE-3637-CC43-B163-4A067A42C6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2875" y="1939925"/>
            <a:ext cx="387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21610" name="Oval 107">
            <a:extLst>
              <a:ext uri="{FF2B5EF4-FFF2-40B4-BE49-F238E27FC236}">
                <a16:creationId xmlns:a16="http://schemas.microsoft.com/office/drawing/2014/main" id="{F0D9DBA2-846B-0247-9038-288DCD442FA6}"/>
              </a:ext>
            </a:extLst>
          </p:cNvPr>
          <p:cNvSpPr>
            <a:spLocks noChangeArrowheads="1"/>
          </p:cNvSpPr>
          <p:nvPr/>
        </p:nvSpPr>
        <p:spPr bwMode="auto">
          <a:xfrm rot="14317620">
            <a:off x="9596438" y="1981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1611" name="Line 108">
            <a:extLst>
              <a:ext uri="{FF2B5EF4-FFF2-40B4-BE49-F238E27FC236}">
                <a16:creationId xmlns:a16="http://schemas.microsoft.com/office/drawing/2014/main" id="{E142148A-11B1-7141-B32C-ECA45DFB4AC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05638" y="1905000"/>
            <a:ext cx="2667000" cy="91440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612" name="Line 109">
            <a:extLst>
              <a:ext uri="{FF2B5EF4-FFF2-40B4-BE49-F238E27FC236}">
                <a16:creationId xmlns:a16="http://schemas.microsoft.com/office/drawing/2014/main" id="{E194A579-3D2D-F54D-9F80-F4E134B8717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158038" y="2971800"/>
            <a:ext cx="2667000" cy="83820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613" name="Rectangle 110">
            <a:extLst>
              <a:ext uri="{FF2B5EF4-FFF2-40B4-BE49-F238E27FC236}">
                <a16:creationId xmlns:a16="http://schemas.microsoft.com/office/drawing/2014/main" id="{FFA14B2D-77C2-334C-AFB0-4DD123C24B0A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449388" y="4875213"/>
            <a:ext cx="1304925" cy="39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="0" baseline="0">
                <a:solidFill>
                  <a:schemeClr val="tx1"/>
                </a:solidFill>
                <a:latin typeface="Arial" panose="020B0604020202020204" pitchFamily="34" charset="0"/>
              </a:rPr>
              <a:t>residuals</a:t>
            </a:r>
          </a:p>
        </p:txBody>
      </p:sp>
      <p:sp>
        <p:nvSpPr>
          <p:cNvPr id="21614" name="Rectangle 111">
            <a:extLst>
              <a:ext uri="{FF2B5EF4-FFF2-40B4-BE49-F238E27FC236}">
                <a16:creationId xmlns:a16="http://schemas.microsoft.com/office/drawing/2014/main" id="{24027FBA-CE56-C941-A9B2-5DB27A629B01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5868988" y="4875213"/>
            <a:ext cx="1304925" cy="39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="0" baseline="0">
                <a:solidFill>
                  <a:schemeClr val="tx1"/>
                </a:solidFill>
                <a:latin typeface="Arial" panose="020B0604020202020204" pitchFamily="34" charset="0"/>
              </a:rPr>
              <a:t>residuals</a:t>
            </a:r>
          </a:p>
        </p:txBody>
      </p:sp>
      <p:sp>
        <p:nvSpPr>
          <p:cNvPr id="21615" name="Line 112">
            <a:extLst>
              <a:ext uri="{FF2B5EF4-FFF2-40B4-BE49-F238E27FC236}">
                <a16:creationId xmlns:a16="http://schemas.microsoft.com/office/drawing/2014/main" id="{732A1D26-038B-0F45-B385-5605E89ACAA6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1676400"/>
            <a:ext cx="0" cy="4724400"/>
          </a:xfrm>
          <a:prstGeom prst="line">
            <a:avLst/>
          </a:prstGeom>
          <a:noFill/>
          <a:ln w="2857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25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>
            <a:extLst>
              <a:ext uri="{FF2B5EF4-FFF2-40B4-BE49-F238E27FC236}">
                <a16:creationId xmlns:a16="http://schemas.microsoft.com/office/drawing/2014/main" id="{5247CC1F-694A-AC4B-8F91-99CA84334F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124076"/>
            <a:ext cx="2667000" cy="46672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2530" name="Rectangle 3">
            <a:extLst>
              <a:ext uri="{FF2B5EF4-FFF2-40B4-BE49-F238E27FC236}">
                <a16:creationId xmlns:a16="http://schemas.microsoft.com/office/drawing/2014/main" id="{E87B7866-1469-3B4F-8982-F8952B2E19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2514601"/>
            <a:ext cx="2362200" cy="46672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graphicFrame>
        <p:nvGraphicFramePr>
          <p:cNvPr id="22531" name="Object 4">
            <a:hlinkClick r:id="" action="ppaction://ole?verb=0"/>
            <a:extLst>
              <a:ext uri="{FF2B5EF4-FFF2-40B4-BE49-F238E27FC236}">
                <a16:creationId xmlns:a16="http://schemas.microsoft.com/office/drawing/2014/main" id="{7D9D4BCF-DA05-CB4C-A9D3-F1461784E961}"/>
              </a:ext>
            </a:extLst>
          </p:cNvPr>
          <p:cNvGraphicFramePr>
            <a:graphicFrameLocks/>
          </p:cNvGraphicFramePr>
          <p:nvPr/>
        </p:nvGraphicFramePr>
        <p:xfrm>
          <a:off x="1828800" y="1752600"/>
          <a:ext cx="10414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6" name="Clip" r:id="rId4" imgW="749300" imgH="723900" progId="MS_ClipArt_Gallery.2">
                  <p:embed/>
                </p:oleObj>
              </mc:Choice>
              <mc:Fallback>
                <p:oleObj name="Clip" r:id="rId4" imgW="749300" imgH="723900" progId="MS_ClipArt_Gallery.2">
                  <p:embed/>
                  <p:pic>
                    <p:nvPicPr>
                      <p:cNvPr id="22531" name="Object 4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7D9D4BCF-DA05-CB4C-A9D3-F1461784E961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1752600"/>
                        <a:ext cx="1041400" cy="1003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532" name="Rectangle 5">
            <a:extLst>
              <a:ext uri="{FF2B5EF4-FFF2-40B4-BE49-F238E27FC236}">
                <a16:creationId xmlns:a16="http://schemas.microsoft.com/office/drawing/2014/main" id="{EEB73F60-7B6B-9C4B-9758-C7F8829C9A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1" y="307976"/>
            <a:ext cx="6969125" cy="1074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lnSpc>
                <a:spcPct val="80000"/>
              </a:lnSpc>
              <a:spcBef>
                <a:spcPct val="50000"/>
              </a:spcBef>
            </a:pPr>
            <a:r>
              <a:rPr lang="en-US" altLang="en-US" sz="4000" b="0" baseline="0" dirty="0">
                <a:solidFill>
                  <a:schemeClr val="tx2"/>
                </a:solidFill>
                <a:latin typeface="Arial" panose="020B0604020202020204" pitchFamily="34" charset="0"/>
              </a:rPr>
              <a:t>Residual Analysis for Independence</a:t>
            </a:r>
          </a:p>
        </p:txBody>
      </p:sp>
      <p:sp>
        <p:nvSpPr>
          <p:cNvPr id="22533" name="Rectangle 6">
            <a:extLst>
              <a:ext uri="{FF2B5EF4-FFF2-40B4-BE49-F238E27FC236}">
                <a16:creationId xmlns:a16="http://schemas.microsoft.com/office/drawing/2014/main" id="{2E3DF47E-5E57-E940-B386-A342AEAEB3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01939" y="2116138"/>
            <a:ext cx="33115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 dirty="0">
                <a:solidFill>
                  <a:schemeClr val="tx1"/>
                </a:solidFill>
                <a:latin typeface="Arial" panose="020B0604020202020204" pitchFamily="34" charset="0"/>
              </a:rPr>
              <a:t>Not Independent</a:t>
            </a:r>
          </a:p>
        </p:txBody>
      </p:sp>
      <p:sp>
        <p:nvSpPr>
          <p:cNvPr id="22534" name="Rectangle 7">
            <a:extLst>
              <a:ext uri="{FF2B5EF4-FFF2-40B4-BE49-F238E27FC236}">
                <a16:creationId xmlns:a16="http://schemas.microsoft.com/office/drawing/2014/main" id="{7ADCB6B6-4748-384F-A9F1-569A87BF9A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1" y="2497138"/>
            <a:ext cx="2836863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tx1"/>
                </a:solidFill>
                <a:latin typeface="Arial" panose="020B0604020202020204" pitchFamily="34" charset="0"/>
              </a:rPr>
              <a:t>Independent</a:t>
            </a:r>
          </a:p>
        </p:txBody>
      </p:sp>
      <p:sp>
        <p:nvSpPr>
          <p:cNvPr id="22535" name="Line 8">
            <a:extLst>
              <a:ext uri="{FF2B5EF4-FFF2-40B4-BE49-F238E27FC236}">
                <a16:creationId xmlns:a16="http://schemas.microsoft.com/office/drawing/2014/main" id="{0B79FB16-F14A-AB40-85F5-2D99263A6A4B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0800" y="2946400"/>
            <a:ext cx="0" cy="139065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6" name="Line 9">
            <a:extLst>
              <a:ext uri="{FF2B5EF4-FFF2-40B4-BE49-F238E27FC236}">
                <a16:creationId xmlns:a16="http://schemas.microsoft.com/office/drawing/2014/main" id="{2112AF11-470C-5D4C-B4D2-C0F095988651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0800" y="3575050"/>
            <a:ext cx="3073400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7" name="Rectangle 10">
            <a:extLst>
              <a:ext uri="{FF2B5EF4-FFF2-40B4-BE49-F238E27FC236}">
                <a16:creationId xmlns:a16="http://schemas.microsoft.com/office/drawing/2014/main" id="{AC7549FB-EA51-314D-99A6-FDC6957B9D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7539" y="3355975"/>
            <a:ext cx="4921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bg2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2538" name="Line 11">
            <a:extLst>
              <a:ext uri="{FF2B5EF4-FFF2-40B4-BE49-F238E27FC236}">
                <a16:creationId xmlns:a16="http://schemas.microsoft.com/office/drawing/2014/main" id="{1E135780-B717-344B-91FD-0A3C1E1A2BC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73375" y="2895600"/>
            <a:ext cx="2559050" cy="75565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39" name="Line 12">
            <a:extLst>
              <a:ext uri="{FF2B5EF4-FFF2-40B4-BE49-F238E27FC236}">
                <a16:creationId xmlns:a16="http://schemas.microsoft.com/office/drawing/2014/main" id="{48871AC2-4CF3-474F-9E6D-7FE97F587E4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025775" y="3352800"/>
            <a:ext cx="2482850" cy="75565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40" name="Oval 13">
            <a:extLst>
              <a:ext uri="{FF2B5EF4-FFF2-40B4-BE49-F238E27FC236}">
                <a16:creationId xmlns:a16="http://schemas.microsoft.com/office/drawing/2014/main" id="{6F1FA680-D920-AE4A-859E-F6BC0313F0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35401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1" name="Oval 14">
            <a:extLst>
              <a:ext uri="{FF2B5EF4-FFF2-40B4-BE49-F238E27FC236}">
                <a16:creationId xmlns:a16="http://schemas.microsoft.com/office/drawing/2014/main" id="{C5A542AE-74B8-B34A-9BAA-3A65C01886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7687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2" name="Oval 15">
            <a:extLst>
              <a:ext uri="{FF2B5EF4-FFF2-40B4-BE49-F238E27FC236}">
                <a16:creationId xmlns:a16="http://schemas.microsoft.com/office/drawing/2014/main" id="{181E9C9E-AAD5-444B-A4A2-B657A97233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34639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3" name="Oval 16">
            <a:extLst>
              <a:ext uri="{FF2B5EF4-FFF2-40B4-BE49-F238E27FC236}">
                <a16:creationId xmlns:a16="http://schemas.microsoft.com/office/drawing/2014/main" id="{7AE7ABE3-44DA-3443-BD80-B6C2FD28AB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2800" y="36925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4" name="Oval 17">
            <a:extLst>
              <a:ext uri="{FF2B5EF4-FFF2-40B4-BE49-F238E27FC236}">
                <a16:creationId xmlns:a16="http://schemas.microsoft.com/office/drawing/2014/main" id="{7BD79107-309B-3B4E-B6BF-141D9D6F53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34639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5" name="Oval 18">
            <a:extLst>
              <a:ext uri="{FF2B5EF4-FFF2-40B4-BE49-F238E27FC236}">
                <a16:creationId xmlns:a16="http://schemas.microsoft.com/office/drawing/2014/main" id="{A9841FE5-5B98-FB43-953D-58B9C896E4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36163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6" name="Oval 19">
            <a:extLst>
              <a:ext uri="{FF2B5EF4-FFF2-40B4-BE49-F238E27FC236}">
                <a16:creationId xmlns:a16="http://schemas.microsoft.com/office/drawing/2014/main" id="{482A4803-17C0-FF4B-8ECB-061247CA9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32353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7" name="Oval 20">
            <a:extLst>
              <a:ext uri="{FF2B5EF4-FFF2-40B4-BE49-F238E27FC236}">
                <a16:creationId xmlns:a16="http://schemas.microsoft.com/office/drawing/2014/main" id="{2707AB6B-A28D-C14E-B0AE-E38A981481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33877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8" name="Oval 21">
            <a:extLst>
              <a:ext uri="{FF2B5EF4-FFF2-40B4-BE49-F238E27FC236}">
                <a16:creationId xmlns:a16="http://schemas.microsoft.com/office/drawing/2014/main" id="{64B475EE-4CFA-4648-9FA0-8ABB7187A5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3115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49" name="Oval 22">
            <a:extLst>
              <a:ext uri="{FF2B5EF4-FFF2-40B4-BE49-F238E27FC236}">
                <a16:creationId xmlns:a16="http://schemas.microsoft.com/office/drawing/2014/main" id="{A5803706-3F13-F045-A239-9D84B87870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81600" y="31591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50" name="Oval 23">
            <a:extLst>
              <a:ext uri="{FF2B5EF4-FFF2-40B4-BE49-F238E27FC236}">
                <a16:creationId xmlns:a16="http://schemas.microsoft.com/office/drawing/2014/main" id="{5D4A6279-AA1C-7141-8C3E-02763E75F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30829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51" name="Oval 24">
            <a:extLst>
              <a:ext uri="{FF2B5EF4-FFF2-40B4-BE49-F238E27FC236}">
                <a16:creationId xmlns:a16="http://schemas.microsoft.com/office/drawing/2014/main" id="{41E48101-1C10-A64B-86ED-388222B0EE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33115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52" name="Oval 25">
            <a:extLst>
              <a:ext uri="{FF2B5EF4-FFF2-40B4-BE49-F238E27FC236}">
                <a16:creationId xmlns:a16="http://schemas.microsoft.com/office/drawing/2014/main" id="{497DC55C-B266-E445-A8E2-35342AFD2C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300672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53" name="Oval 26">
            <a:extLst>
              <a:ext uri="{FF2B5EF4-FFF2-40B4-BE49-F238E27FC236}">
                <a16:creationId xmlns:a16="http://schemas.microsoft.com/office/drawing/2014/main" id="{B0C6B213-5C2F-2B48-A0A7-5149EDC292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3810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54" name="Line 27">
            <a:extLst>
              <a:ext uri="{FF2B5EF4-FFF2-40B4-BE49-F238E27FC236}">
                <a16:creationId xmlns:a16="http://schemas.microsoft.com/office/drawing/2014/main" id="{A5940DF8-9870-854B-B9C0-5BC3B5BDDA54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1800" y="3562350"/>
            <a:ext cx="0" cy="139065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5" name="Line 28">
            <a:extLst>
              <a:ext uri="{FF2B5EF4-FFF2-40B4-BE49-F238E27FC236}">
                <a16:creationId xmlns:a16="http://schemas.microsoft.com/office/drawing/2014/main" id="{350969A1-A90D-4440-83B2-4C3748086621}"/>
              </a:ext>
            </a:extLst>
          </p:cNvPr>
          <p:cNvSpPr>
            <a:spLocks noChangeShapeType="1"/>
          </p:cNvSpPr>
          <p:nvPr/>
        </p:nvSpPr>
        <p:spPr bwMode="auto">
          <a:xfrm>
            <a:off x="6781800" y="4191000"/>
            <a:ext cx="3073400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6" name="Rectangle 29">
            <a:extLst>
              <a:ext uri="{FF2B5EF4-FFF2-40B4-BE49-F238E27FC236}">
                <a16:creationId xmlns:a16="http://schemas.microsoft.com/office/drawing/2014/main" id="{6630469E-1480-164F-BCD7-C56C99A8B9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2339" y="3962400"/>
            <a:ext cx="4921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bg2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2557" name="Line 30">
            <a:extLst>
              <a:ext uri="{FF2B5EF4-FFF2-40B4-BE49-F238E27FC236}">
                <a16:creationId xmlns:a16="http://schemas.microsoft.com/office/drawing/2014/main" id="{A6CEE968-53A6-0544-9684-0C6EE60DFD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915150" y="3733800"/>
            <a:ext cx="2787650" cy="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8" name="Line 31">
            <a:extLst>
              <a:ext uri="{FF2B5EF4-FFF2-40B4-BE49-F238E27FC236}">
                <a16:creationId xmlns:a16="http://schemas.microsoft.com/office/drawing/2014/main" id="{4D5FE681-EC6C-7644-BBD3-68A360979BB4}"/>
              </a:ext>
            </a:extLst>
          </p:cNvPr>
          <p:cNvSpPr>
            <a:spLocks noChangeShapeType="1"/>
          </p:cNvSpPr>
          <p:nvPr/>
        </p:nvSpPr>
        <p:spPr bwMode="auto">
          <a:xfrm>
            <a:off x="6915150" y="4572000"/>
            <a:ext cx="2787650" cy="0"/>
          </a:xfrm>
          <a:prstGeom prst="line">
            <a:avLst/>
          </a:prstGeom>
          <a:noFill/>
          <a:ln w="25400">
            <a:solidFill>
              <a:schemeClr val="folHlink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59" name="Oval 32">
            <a:extLst>
              <a:ext uri="{FF2B5EF4-FFF2-40B4-BE49-F238E27FC236}">
                <a16:creationId xmlns:a16="http://schemas.microsoft.com/office/drawing/2014/main" id="{02822A17-246B-7C40-97F1-E513393A7F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4267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0" name="Oval 33">
            <a:extLst>
              <a:ext uri="{FF2B5EF4-FFF2-40B4-BE49-F238E27FC236}">
                <a16:creationId xmlns:a16="http://schemas.microsoft.com/office/drawing/2014/main" id="{3171D998-908E-A040-AA66-CFCC9BE010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9000" y="4114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1" name="Oval 34">
            <a:extLst>
              <a:ext uri="{FF2B5EF4-FFF2-40B4-BE49-F238E27FC236}">
                <a16:creationId xmlns:a16="http://schemas.microsoft.com/office/drawing/2014/main" id="{5226D17C-E67F-C746-AFEA-7D9AD5C492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4267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2" name="Oval 35">
            <a:extLst>
              <a:ext uri="{FF2B5EF4-FFF2-40B4-BE49-F238E27FC236}">
                <a16:creationId xmlns:a16="http://schemas.microsoft.com/office/drawing/2014/main" id="{9F991BDD-4C3A-024E-8E90-4CA8EF403B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3962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3" name="Oval 36">
            <a:extLst>
              <a:ext uri="{FF2B5EF4-FFF2-40B4-BE49-F238E27FC236}">
                <a16:creationId xmlns:a16="http://schemas.microsoft.com/office/drawing/2014/main" id="{8BFEF695-ADF1-6E45-B2C9-C645F65CF5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3810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4" name="Oval 37">
            <a:extLst>
              <a:ext uri="{FF2B5EF4-FFF2-40B4-BE49-F238E27FC236}">
                <a16:creationId xmlns:a16="http://schemas.microsoft.com/office/drawing/2014/main" id="{BC49B1E6-0344-4A4B-8559-60A81F0AE5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8200" y="3810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5" name="Oval 38">
            <a:extLst>
              <a:ext uri="{FF2B5EF4-FFF2-40B4-BE49-F238E27FC236}">
                <a16:creationId xmlns:a16="http://schemas.microsoft.com/office/drawing/2014/main" id="{FD878710-BAF0-284F-8C06-F83AFC0D97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5800" y="4267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6" name="Oval 39">
            <a:extLst>
              <a:ext uri="{FF2B5EF4-FFF2-40B4-BE49-F238E27FC236}">
                <a16:creationId xmlns:a16="http://schemas.microsoft.com/office/drawing/2014/main" id="{DA657ED1-604A-F44B-92F9-5377F38881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53400" y="4114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7" name="Oval 40">
            <a:extLst>
              <a:ext uri="{FF2B5EF4-FFF2-40B4-BE49-F238E27FC236}">
                <a16:creationId xmlns:a16="http://schemas.microsoft.com/office/drawing/2014/main" id="{7681D6EC-570E-2245-B072-C6C00A8C3A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4800" y="4343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8" name="Oval 41">
            <a:extLst>
              <a:ext uri="{FF2B5EF4-FFF2-40B4-BE49-F238E27FC236}">
                <a16:creationId xmlns:a16="http://schemas.microsoft.com/office/drawing/2014/main" id="{5BDC8EAA-F4E3-DF44-B04A-9B7A1D831B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38100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69" name="Oval 42">
            <a:extLst>
              <a:ext uri="{FF2B5EF4-FFF2-40B4-BE49-F238E27FC236}">
                <a16:creationId xmlns:a16="http://schemas.microsoft.com/office/drawing/2014/main" id="{38B6EDAB-33A0-6741-8D06-BE65E2BEAD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6200" y="3962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0" name="Oval 43">
            <a:extLst>
              <a:ext uri="{FF2B5EF4-FFF2-40B4-BE49-F238E27FC236}">
                <a16:creationId xmlns:a16="http://schemas.microsoft.com/office/drawing/2014/main" id="{7E8906CF-A364-084B-935E-4A81A413D9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7800" y="4267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1" name="Oval 44">
            <a:extLst>
              <a:ext uri="{FF2B5EF4-FFF2-40B4-BE49-F238E27FC236}">
                <a16:creationId xmlns:a16="http://schemas.microsoft.com/office/drawing/2014/main" id="{73961F2D-7EF3-824B-99A2-F380FDDB55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63000" y="4038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2" name="Oval 45">
            <a:extLst>
              <a:ext uri="{FF2B5EF4-FFF2-40B4-BE49-F238E27FC236}">
                <a16:creationId xmlns:a16="http://schemas.microsoft.com/office/drawing/2014/main" id="{E121F2A3-739E-8B49-B465-87EBC4DFC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4400" y="4114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3" name="Oval 46">
            <a:extLst>
              <a:ext uri="{FF2B5EF4-FFF2-40B4-BE49-F238E27FC236}">
                <a16:creationId xmlns:a16="http://schemas.microsoft.com/office/drawing/2014/main" id="{EBE52C10-83D9-3F47-892D-8C05504C60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72600" y="4114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4" name="Oval 47">
            <a:extLst>
              <a:ext uri="{FF2B5EF4-FFF2-40B4-BE49-F238E27FC236}">
                <a16:creationId xmlns:a16="http://schemas.microsoft.com/office/drawing/2014/main" id="{FDF85928-32BC-F442-8F4C-F432D23FED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25000" y="3733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5" name="Oval 48">
            <a:extLst>
              <a:ext uri="{FF2B5EF4-FFF2-40B4-BE49-F238E27FC236}">
                <a16:creationId xmlns:a16="http://schemas.microsoft.com/office/drawing/2014/main" id="{E89AFB3E-9867-614A-9022-9D37AED17B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7800" y="3886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6" name="Oval 49">
            <a:extLst>
              <a:ext uri="{FF2B5EF4-FFF2-40B4-BE49-F238E27FC236}">
                <a16:creationId xmlns:a16="http://schemas.microsoft.com/office/drawing/2014/main" id="{BFEB56C4-B6E3-304C-A93D-573C313D3E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01200" y="4267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77" name="Rectangle 50">
            <a:extLst>
              <a:ext uri="{FF2B5EF4-FFF2-40B4-BE49-F238E27FC236}">
                <a16:creationId xmlns:a16="http://schemas.microsoft.com/office/drawing/2014/main" id="{4160C24F-1CA7-444E-BF0C-9A6E03D1F525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601788" y="3421063"/>
            <a:ext cx="1304925" cy="39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="0" baseline="0">
                <a:solidFill>
                  <a:schemeClr val="tx1"/>
                </a:solidFill>
                <a:latin typeface="Arial" panose="020B0604020202020204" pitchFamily="34" charset="0"/>
              </a:rPr>
              <a:t>residuals</a:t>
            </a:r>
          </a:p>
        </p:txBody>
      </p:sp>
      <p:sp>
        <p:nvSpPr>
          <p:cNvPr id="22578" name="Rectangle 51">
            <a:extLst>
              <a:ext uri="{FF2B5EF4-FFF2-40B4-BE49-F238E27FC236}">
                <a16:creationId xmlns:a16="http://schemas.microsoft.com/office/drawing/2014/main" id="{185FF847-877D-C841-A3F1-6722541EB4C9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5868988" y="4037013"/>
            <a:ext cx="1304925" cy="39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="0" baseline="0">
                <a:solidFill>
                  <a:schemeClr val="tx1"/>
                </a:solidFill>
                <a:latin typeface="Arial" panose="020B0604020202020204" pitchFamily="34" charset="0"/>
              </a:rPr>
              <a:t>residuals</a:t>
            </a:r>
          </a:p>
        </p:txBody>
      </p:sp>
      <p:sp>
        <p:nvSpPr>
          <p:cNvPr id="22579" name="Line 52">
            <a:extLst>
              <a:ext uri="{FF2B5EF4-FFF2-40B4-BE49-F238E27FC236}">
                <a16:creationId xmlns:a16="http://schemas.microsoft.com/office/drawing/2014/main" id="{F59B3FA2-664A-8D4F-8A82-5EC19DFBDB20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0800" y="4857750"/>
            <a:ext cx="0" cy="139065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80" name="Line 53">
            <a:extLst>
              <a:ext uri="{FF2B5EF4-FFF2-40B4-BE49-F238E27FC236}">
                <a16:creationId xmlns:a16="http://schemas.microsoft.com/office/drawing/2014/main" id="{8F292D32-ED52-3147-8186-563361DC3322}"/>
              </a:ext>
            </a:extLst>
          </p:cNvPr>
          <p:cNvSpPr>
            <a:spLocks noChangeShapeType="1"/>
          </p:cNvSpPr>
          <p:nvPr/>
        </p:nvSpPr>
        <p:spPr bwMode="auto">
          <a:xfrm>
            <a:off x="2590800" y="5486400"/>
            <a:ext cx="3073400" cy="0"/>
          </a:xfrm>
          <a:prstGeom prst="line">
            <a:avLst/>
          </a:prstGeom>
          <a:noFill/>
          <a:ln w="25400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581" name="Rectangle 54">
            <a:extLst>
              <a:ext uri="{FF2B5EF4-FFF2-40B4-BE49-F238E27FC236}">
                <a16:creationId xmlns:a16="http://schemas.microsoft.com/office/drawing/2014/main" id="{035EB058-3434-0744-A5D5-45E6FF5EEA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7539" y="5257800"/>
            <a:ext cx="492125" cy="45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400" baseline="0">
                <a:solidFill>
                  <a:schemeClr val="bg2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22582" name="Oval 55">
            <a:extLst>
              <a:ext uri="{FF2B5EF4-FFF2-40B4-BE49-F238E27FC236}">
                <a16:creationId xmlns:a16="http://schemas.microsoft.com/office/drawing/2014/main" id="{0504B340-F779-0742-BAC0-431C3FD3AA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76600" y="5181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3" name="Oval 56">
            <a:extLst>
              <a:ext uri="{FF2B5EF4-FFF2-40B4-BE49-F238E27FC236}">
                <a16:creationId xmlns:a16="http://schemas.microsoft.com/office/drawing/2014/main" id="{DCBA69B8-8CEF-D34C-9D1C-3B6DB58124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5257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4" name="Oval 57">
            <a:extLst>
              <a:ext uri="{FF2B5EF4-FFF2-40B4-BE49-F238E27FC236}">
                <a16:creationId xmlns:a16="http://schemas.microsoft.com/office/drawing/2014/main" id="{07ED74CD-4EF6-1D4E-97DF-C194A8164E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37527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5" name="Oval 58">
            <a:extLst>
              <a:ext uri="{FF2B5EF4-FFF2-40B4-BE49-F238E27FC236}">
                <a16:creationId xmlns:a16="http://schemas.microsoft.com/office/drawing/2014/main" id="{069781C5-BCE7-4346-86FF-EFD10A8BA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5638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6" name="Oval 59">
            <a:extLst>
              <a:ext uri="{FF2B5EF4-FFF2-40B4-BE49-F238E27FC236}">
                <a16:creationId xmlns:a16="http://schemas.microsoft.com/office/drawing/2014/main" id="{7FF2B6C4-E95A-1E4C-912A-C9221813D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86200" y="57912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7" name="Oval 60">
            <a:extLst>
              <a:ext uri="{FF2B5EF4-FFF2-40B4-BE49-F238E27FC236}">
                <a16:creationId xmlns:a16="http://schemas.microsoft.com/office/drawing/2014/main" id="{5C2D9E71-0509-8F4E-9F0C-8992E44D05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552767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8" name="Oval 61">
            <a:extLst>
              <a:ext uri="{FF2B5EF4-FFF2-40B4-BE49-F238E27FC236}">
                <a16:creationId xmlns:a16="http://schemas.microsoft.com/office/drawing/2014/main" id="{0AA34EB1-21E2-674D-AA88-2D0A5D9C6D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5800" y="514667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89" name="Oval 62">
            <a:extLst>
              <a:ext uri="{FF2B5EF4-FFF2-40B4-BE49-F238E27FC236}">
                <a16:creationId xmlns:a16="http://schemas.microsoft.com/office/drawing/2014/main" id="{866A199E-C71E-5142-A37B-9F7936864B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529907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90" name="Oval 63">
            <a:extLst>
              <a:ext uri="{FF2B5EF4-FFF2-40B4-BE49-F238E27FC236}">
                <a16:creationId xmlns:a16="http://schemas.microsoft.com/office/drawing/2014/main" id="{2CD88232-06FC-C74C-956D-944E80BB9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4800" y="5638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91" name="Oval 64">
            <a:extLst>
              <a:ext uri="{FF2B5EF4-FFF2-40B4-BE49-F238E27FC236}">
                <a16:creationId xmlns:a16="http://schemas.microsoft.com/office/drawing/2014/main" id="{D8902170-8E8C-CD43-B247-7BB5960C49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56388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92" name="Oval 65">
            <a:extLst>
              <a:ext uri="{FF2B5EF4-FFF2-40B4-BE49-F238E27FC236}">
                <a16:creationId xmlns:a16="http://schemas.microsoft.com/office/drawing/2014/main" id="{508D724A-3ECC-7E47-AAFD-82C945D7A5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54864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93" name="Oval 66">
            <a:extLst>
              <a:ext uri="{FF2B5EF4-FFF2-40B4-BE49-F238E27FC236}">
                <a16:creationId xmlns:a16="http://schemas.microsoft.com/office/drawing/2014/main" id="{D85F8B20-D519-CB4D-AAE4-C4C51FBE9F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5222875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94" name="Oval 67">
            <a:extLst>
              <a:ext uri="{FF2B5EF4-FFF2-40B4-BE49-F238E27FC236}">
                <a16:creationId xmlns:a16="http://schemas.microsoft.com/office/drawing/2014/main" id="{27889C15-1A0B-AD44-B6BE-98D7CE8986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5562600"/>
            <a:ext cx="228600" cy="228600"/>
          </a:xfrm>
          <a:prstGeom prst="ellipse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22595" name="Rectangle 68">
            <a:extLst>
              <a:ext uri="{FF2B5EF4-FFF2-40B4-BE49-F238E27FC236}">
                <a16:creationId xmlns:a16="http://schemas.microsoft.com/office/drawing/2014/main" id="{61F8CA43-0B59-9846-8403-BE432E61C4EF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601788" y="5332413"/>
            <a:ext cx="1304925" cy="393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000" b="0" baseline="0">
                <a:solidFill>
                  <a:schemeClr val="tx1"/>
                </a:solidFill>
                <a:latin typeface="Arial" panose="020B0604020202020204" pitchFamily="34" charset="0"/>
              </a:rPr>
              <a:t>residuals</a:t>
            </a:r>
          </a:p>
        </p:txBody>
      </p:sp>
      <p:sp>
        <p:nvSpPr>
          <p:cNvPr id="22596" name="Freeform 69">
            <a:extLst>
              <a:ext uri="{FF2B5EF4-FFF2-40B4-BE49-F238E27FC236}">
                <a16:creationId xmlns:a16="http://schemas.microsoft.com/office/drawing/2014/main" id="{98E21825-5F83-F44E-B312-77F61392E759}"/>
              </a:ext>
            </a:extLst>
          </p:cNvPr>
          <p:cNvSpPr>
            <a:spLocks/>
          </p:cNvSpPr>
          <p:nvPr/>
        </p:nvSpPr>
        <p:spPr bwMode="auto">
          <a:xfrm>
            <a:off x="2640014" y="5003800"/>
            <a:ext cx="3303587" cy="369332"/>
          </a:xfrm>
          <a:custGeom>
            <a:avLst/>
            <a:gdLst>
              <a:gd name="T0" fmla="*/ 17462 w 2081"/>
              <a:gd name="T1" fmla="*/ 615950 h 414"/>
              <a:gd name="T2" fmla="*/ 103187 w 2081"/>
              <a:gd name="T3" fmla="*/ 558800 h 414"/>
              <a:gd name="T4" fmla="*/ 636587 w 2081"/>
              <a:gd name="T5" fmla="*/ 25400 h 414"/>
              <a:gd name="T6" fmla="*/ 1322387 w 2081"/>
              <a:gd name="T7" fmla="*/ 635000 h 414"/>
              <a:gd name="T8" fmla="*/ 1931987 w 2081"/>
              <a:gd name="T9" fmla="*/ 25400 h 414"/>
              <a:gd name="T10" fmla="*/ 2693987 w 2081"/>
              <a:gd name="T11" fmla="*/ 482600 h 414"/>
              <a:gd name="T12" fmla="*/ 3303587 w 2081"/>
              <a:gd name="T13" fmla="*/ 254000 h 414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081" h="414">
                <a:moveTo>
                  <a:pt x="11" y="388"/>
                </a:moveTo>
                <a:cubicBezTo>
                  <a:pt x="20" y="381"/>
                  <a:pt x="0" y="414"/>
                  <a:pt x="65" y="352"/>
                </a:cubicBezTo>
                <a:cubicBezTo>
                  <a:pt x="130" y="290"/>
                  <a:pt x="273" y="8"/>
                  <a:pt x="401" y="16"/>
                </a:cubicBezTo>
                <a:cubicBezTo>
                  <a:pt x="529" y="24"/>
                  <a:pt x="697" y="400"/>
                  <a:pt x="833" y="400"/>
                </a:cubicBezTo>
                <a:cubicBezTo>
                  <a:pt x="969" y="400"/>
                  <a:pt x="1073" y="32"/>
                  <a:pt x="1217" y="16"/>
                </a:cubicBezTo>
                <a:cubicBezTo>
                  <a:pt x="1361" y="0"/>
                  <a:pt x="1553" y="280"/>
                  <a:pt x="1697" y="304"/>
                </a:cubicBezTo>
                <a:cubicBezTo>
                  <a:pt x="1841" y="328"/>
                  <a:pt x="2017" y="184"/>
                  <a:pt x="2081" y="160"/>
                </a:cubicBezTo>
              </a:path>
            </a:pathLst>
          </a:custGeom>
          <a:noFill/>
          <a:ln w="28575" cap="flat" cmpd="sng">
            <a:solidFill>
              <a:schemeClr val="folHlink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2597" name="Freeform 70">
            <a:extLst>
              <a:ext uri="{FF2B5EF4-FFF2-40B4-BE49-F238E27FC236}">
                <a16:creationId xmlns:a16="http://schemas.microsoft.com/office/drawing/2014/main" id="{070CECF6-70D3-C84B-9168-0D6905A9AEDA}"/>
              </a:ext>
            </a:extLst>
          </p:cNvPr>
          <p:cNvSpPr>
            <a:spLocks/>
          </p:cNvSpPr>
          <p:nvPr/>
        </p:nvSpPr>
        <p:spPr bwMode="auto">
          <a:xfrm>
            <a:off x="2716214" y="5551488"/>
            <a:ext cx="3398837" cy="369332"/>
          </a:xfrm>
          <a:custGeom>
            <a:avLst/>
            <a:gdLst>
              <a:gd name="T0" fmla="*/ 17462 w 2141"/>
              <a:gd name="T1" fmla="*/ 630237 h 421"/>
              <a:gd name="T2" fmla="*/ 103187 w 2141"/>
              <a:gd name="T3" fmla="*/ 569912 h 421"/>
              <a:gd name="T4" fmla="*/ 636587 w 2141"/>
              <a:gd name="T5" fmla="*/ 36512 h 421"/>
              <a:gd name="T6" fmla="*/ 1322387 w 2141"/>
              <a:gd name="T7" fmla="*/ 646112 h 421"/>
              <a:gd name="T8" fmla="*/ 1931987 w 2141"/>
              <a:gd name="T9" fmla="*/ 36512 h 421"/>
              <a:gd name="T10" fmla="*/ 2703512 w 2141"/>
              <a:gd name="T11" fmla="*/ 430212 h 421"/>
              <a:gd name="T12" fmla="*/ 3398837 w 2141"/>
              <a:gd name="T13" fmla="*/ 125412 h 421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2141" h="421">
                <a:moveTo>
                  <a:pt x="11" y="397"/>
                </a:moveTo>
                <a:cubicBezTo>
                  <a:pt x="20" y="392"/>
                  <a:pt x="0" y="421"/>
                  <a:pt x="65" y="359"/>
                </a:cubicBezTo>
                <a:cubicBezTo>
                  <a:pt x="130" y="297"/>
                  <a:pt x="273" y="15"/>
                  <a:pt x="401" y="23"/>
                </a:cubicBezTo>
                <a:cubicBezTo>
                  <a:pt x="529" y="31"/>
                  <a:pt x="697" y="407"/>
                  <a:pt x="833" y="407"/>
                </a:cubicBezTo>
                <a:cubicBezTo>
                  <a:pt x="969" y="407"/>
                  <a:pt x="1072" y="46"/>
                  <a:pt x="1217" y="23"/>
                </a:cubicBezTo>
                <a:cubicBezTo>
                  <a:pt x="1362" y="0"/>
                  <a:pt x="1549" y="262"/>
                  <a:pt x="1703" y="271"/>
                </a:cubicBezTo>
                <a:cubicBezTo>
                  <a:pt x="1857" y="280"/>
                  <a:pt x="2050" y="119"/>
                  <a:pt x="2141" y="79"/>
                </a:cubicBezTo>
              </a:path>
            </a:pathLst>
          </a:custGeom>
          <a:noFill/>
          <a:ln w="28575" cap="flat" cmpd="sng">
            <a:solidFill>
              <a:schemeClr val="folHlink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2598" name="Line 71">
            <a:extLst>
              <a:ext uri="{FF2B5EF4-FFF2-40B4-BE49-F238E27FC236}">
                <a16:creationId xmlns:a16="http://schemas.microsoft.com/office/drawing/2014/main" id="{AEB04A04-EF56-A741-BE45-76BFEB1878EE}"/>
              </a:ext>
            </a:extLst>
          </p:cNvPr>
          <p:cNvSpPr>
            <a:spLocks noChangeShapeType="1"/>
          </p:cNvSpPr>
          <p:nvPr/>
        </p:nvSpPr>
        <p:spPr bwMode="auto">
          <a:xfrm>
            <a:off x="6248400" y="1676400"/>
            <a:ext cx="0" cy="4724400"/>
          </a:xfrm>
          <a:prstGeom prst="line">
            <a:avLst/>
          </a:prstGeom>
          <a:noFill/>
          <a:ln w="2857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22599" name="Rectangle 72">
            <a:extLst>
              <a:ext uri="{FF2B5EF4-FFF2-40B4-BE49-F238E27FC236}">
                <a16:creationId xmlns:a16="http://schemas.microsoft.com/office/drawing/2014/main" id="{F2BDD1A1-DCE3-5843-B791-B2F75CA64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9400" y="2286001"/>
            <a:ext cx="914400" cy="920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5400" b="0" baseline="0">
                <a:solidFill>
                  <a:srgbClr val="FF0000"/>
                </a:solidFill>
                <a:latin typeface="Wingdings" pitchFamily="2" charset="2"/>
              </a:rPr>
              <a:t></a:t>
            </a:r>
          </a:p>
        </p:txBody>
      </p:sp>
    </p:spTree>
    <p:extLst>
      <p:ext uri="{BB962C8B-B14F-4D97-AF65-F5344CB8AC3E}">
        <p14:creationId xmlns:p14="http://schemas.microsoft.com/office/powerpoint/2010/main" val="110336340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FC0B89-957C-8A48-8BDF-1FFE790E6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315"/>
            <a:ext cx="90474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03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5A1613E5-5F78-6448-8A69-80A7167F5C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36199"/>
            <a:ext cx="9544050" cy="662782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2400" dirty="0"/>
              <a:t>Fitting of Models – Known Issues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A35CB1-E8BF-7F40-9B24-75EEB1068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650" y="698980"/>
            <a:ext cx="9353550" cy="5905019"/>
          </a:xfrm>
          <a:prstGeom prst="rect">
            <a:avLst/>
          </a:prstGeom>
        </p:spPr>
      </p:pic>
      <p:sp>
        <p:nvSpPr>
          <p:cNvPr id="9" name="Rectangle 2">
            <a:extLst>
              <a:ext uri="{FF2B5EF4-FFF2-40B4-BE49-F238E27FC236}">
                <a16:creationId xmlns:a16="http://schemas.microsoft.com/office/drawing/2014/main" id="{9E5DA8F5-0AB7-E34A-A888-AA89686DB7B0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698979"/>
            <a:ext cx="9544050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/>
              <a:t>Under fitting</a:t>
            </a:r>
          </a:p>
        </p:txBody>
      </p:sp>
    </p:spTree>
    <p:extLst>
      <p:ext uri="{BB962C8B-B14F-4D97-AF65-F5344CB8AC3E}">
        <p14:creationId xmlns:p14="http://schemas.microsoft.com/office/powerpoint/2010/main" val="25138109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5A1613E5-5F78-6448-8A69-80A7167F5C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36199"/>
            <a:ext cx="9544050" cy="662782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2400" dirty="0"/>
              <a:t>Fitting of Models – Known Issues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9E5DA8F5-0AB7-E34A-A888-AA89686DB7B0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698979"/>
            <a:ext cx="9544050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/>
              <a:t>Overfitting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B1A17E-2296-054D-B87A-B112FDDF8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768350"/>
            <a:ext cx="7899400" cy="532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39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>
            <a:extLst>
              <a:ext uri="{FF2B5EF4-FFF2-40B4-BE49-F238E27FC236}">
                <a16:creationId xmlns:a16="http://schemas.microsoft.com/office/drawing/2014/main" id="{EBF99A90-68E0-8842-9A33-CD8934F63E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Other types of multivariate regression</a:t>
            </a:r>
          </a:p>
        </p:txBody>
      </p:sp>
      <p:sp>
        <p:nvSpPr>
          <p:cNvPr id="1158147" name="Rectangle 3">
            <a:extLst>
              <a:ext uri="{FF2B5EF4-FFF2-40B4-BE49-F238E27FC236}">
                <a16:creationId xmlns:a16="http://schemas.microsoft.com/office/drawing/2014/main" id="{3569F7E0-82CB-1341-BB66-63243ED65B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057400"/>
            <a:ext cx="7772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buClr>
                <a:schemeClr val="accent2"/>
              </a:buClr>
              <a:buSzPct val="80000"/>
              <a:buFont typeface="Wingdings" pitchFamily="2" charset="2"/>
              <a:buChar char="l"/>
            </a:pPr>
            <a:r>
              <a:rPr lang="en-US" altLang="en-US" sz="280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Multiple linear regression is for normally distributed outcomes</a:t>
            </a: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buSzPct val="80000"/>
              <a:buFont typeface="Wingdings" pitchFamily="2" charset="2"/>
              <a:buChar char="l"/>
            </a:pPr>
            <a:endParaRPr lang="en-US" altLang="en-US" sz="280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  <a:buClr>
                <a:schemeClr val="accent2"/>
              </a:buClr>
              <a:buSzPct val="80000"/>
              <a:buFont typeface="Wingdings" pitchFamily="2" charset="2"/>
              <a:buChar char="l"/>
            </a:pPr>
            <a:r>
              <a:rPr lang="en-US" altLang="en-US" sz="280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Logistic regression is for binary outcomes</a:t>
            </a:r>
          </a:p>
        </p:txBody>
      </p:sp>
    </p:spTree>
    <p:extLst>
      <p:ext uri="{BB962C8B-B14F-4D97-AF65-F5344CB8AC3E}">
        <p14:creationId xmlns:p14="http://schemas.microsoft.com/office/powerpoint/2010/main" val="3398393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58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58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58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58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8147" grpId="0" build="p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7B5A3-7371-C648-A93A-1506B256B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320"/>
            <a:ext cx="10515600" cy="513180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Linear Regression Algorithm in Nut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EA413-4A34-D644-BF2D-F3DE12DA14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2499"/>
            <a:ext cx="10960510" cy="599444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800" dirty="0"/>
              <a:t>Outcome / Response / Target Variable should be numerical data ( either continuous or discrete)</a:t>
            </a:r>
          </a:p>
          <a:p>
            <a:pPr marL="514350" indent="-514350">
              <a:buFont typeface="+mj-lt"/>
              <a:buAutoNum type="arabicPeriod"/>
            </a:pP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Validate assumptions –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Multi collinearity - Variable inflation Factor ( VIF) &gt; 5 then the input variable is likely to be correlated with other variable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Construct Correlation plot to check variables which are correlated. Correlation &gt; 0.7 or &lt; - 0.7 suggests strong correlation </a:t>
            </a:r>
          </a:p>
          <a:p>
            <a:pPr marL="514350" indent="-514350">
              <a:buFont typeface="+mj-lt"/>
              <a:buAutoNum type="arabicPeriod"/>
            </a:pP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Construct Model  –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Create model on training data. ( split your data in Train &amp; Test data)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Check fitted residuals plot – if randomly spread then Y is linearly correlated with all your input variables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Check for R square adjusted value – Larger the R </a:t>
            </a:r>
            <a:r>
              <a:rPr lang="en-US" sz="1400" dirty="0" err="1"/>
              <a:t>sq</a:t>
            </a:r>
            <a:r>
              <a:rPr lang="en-US" sz="1400" dirty="0"/>
              <a:t> adj. value better is the behavior of Y explained by </a:t>
            </a:r>
            <a:r>
              <a:rPr lang="en-US" sz="1400" dirty="0" err="1"/>
              <a:t>Xs</a:t>
            </a:r>
            <a:endParaRPr lang="en-US" sz="1400" dirty="0"/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Statistical significance of </a:t>
            </a:r>
            <a:r>
              <a:rPr lang="en-US" sz="1400" dirty="0" err="1"/>
              <a:t>Xs</a:t>
            </a:r>
            <a:r>
              <a:rPr lang="en-US" sz="1400" dirty="0"/>
              <a:t> - Check for individual p values of </a:t>
            </a:r>
            <a:r>
              <a:rPr lang="en-US" sz="1400" dirty="0" err="1"/>
              <a:t>Xs</a:t>
            </a:r>
            <a:r>
              <a:rPr lang="en-US" sz="1400" dirty="0"/>
              <a:t>. If </a:t>
            </a:r>
            <a:r>
              <a:rPr lang="en-US" sz="1400" dirty="0" err="1"/>
              <a:t>pvalue</a:t>
            </a:r>
            <a:r>
              <a:rPr lang="en-US" sz="1400" dirty="0"/>
              <a:t> (</a:t>
            </a:r>
            <a:r>
              <a:rPr lang="en-US" sz="1400" dirty="0" err="1"/>
              <a:t>Xn</a:t>
            </a:r>
            <a:r>
              <a:rPr lang="en-US" sz="1400" dirty="0"/>
              <a:t>) &gt; 0.05 then does not impact Y and can be removed.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Run </a:t>
            </a:r>
            <a:r>
              <a:rPr lang="en-US" sz="1400" dirty="0" err="1"/>
              <a:t>stepAIC</a:t>
            </a:r>
            <a:r>
              <a:rPr lang="en-US" sz="1400" dirty="0"/>
              <a:t> to auto eliminate statistical insignificant variables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Interpret change in variable by one unit on the Output Variable</a:t>
            </a:r>
          </a:p>
          <a:p>
            <a:pPr marL="514350" indent="-514350">
              <a:buFont typeface="+mj-lt"/>
              <a:buAutoNum type="arabicPeriod"/>
            </a:pPr>
            <a:endParaRPr lang="en-US" sz="18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Check Accuracy on Test data –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Predict values of  unseen test data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Measure Root Mean Square Error of the model</a:t>
            </a:r>
          </a:p>
          <a:p>
            <a:pPr marL="971550" lvl="1" indent="-514350">
              <a:buFont typeface="+mj-lt"/>
              <a:buAutoNum type="arabicPeriod"/>
            </a:pPr>
            <a:endParaRPr lang="en-US" sz="1400" dirty="0"/>
          </a:p>
          <a:p>
            <a:pPr marL="514350" indent="-514350">
              <a:buFont typeface="+mj-lt"/>
              <a:buAutoNum type="arabicPeriod"/>
            </a:pPr>
            <a:r>
              <a:rPr lang="en-US" sz="1800" dirty="0"/>
              <a:t>Feature Transformation –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Feature normalization – take log transformation of all your variables ( Y &amp; </a:t>
            </a:r>
            <a:r>
              <a:rPr lang="en-US" sz="1400" dirty="0" err="1"/>
              <a:t>Xs</a:t>
            </a:r>
            <a:r>
              <a:rPr lang="en-US" sz="1400" dirty="0"/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Check performance on Test data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1400" dirty="0"/>
              <a:t>Select model with relatively low RMSE</a:t>
            </a:r>
          </a:p>
        </p:txBody>
      </p:sp>
    </p:spTree>
    <p:extLst>
      <p:ext uri="{BB962C8B-B14F-4D97-AF65-F5344CB8AC3E}">
        <p14:creationId xmlns:p14="http://schemas.microsoft.com/office/powerpoint/2010/main" val="30197203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4">
            <a:extLst>
              <a:ext uri="{FF2B5EF4-FFF2-40B4-BE49-F238E27FC236}">
                <a16:creationId xmlns:a16="http://schemas.microsoft.com/office/drawing/2014/main" id="{8140D0C7-4051-5648-99E9-19E240B688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7438" y="479426"/>
            <a:ext cx="650240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2800" baseline="0">
                <a:solidFill>
                  <a:schemeClr val="tx1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Common multivariate regression models.</a:t>
            </a:r>
            <a:r>
              <a:rPr lang="en-US" altLang="en-US" baseline="0">
                <a:solidFill>
                  <a:schemeClr val="tx1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 b="0" baseline="0">
              <a:solidFill>
                <a:schemeClr val="tx1"/>
              </a:solidFill>
            </a:endParaRPr>
          </a:p>
        </p:txBody>
      </p:sp>
      <p:graphicFrame>
        <p:nvGraphicFramePr>
          <p:cNvPr id="1137742" name="Group 78">
            <a:extLst>
              <a:ext uri="{FF2B5EF4-FFF2-40B4-BE49-F238E27FC236}">
                <a16:creationId xmlns:a16="http://schemas.microsoft.com/office/drawing/2014/main" id="{696469B2-AF76-E544-B4A5-8E2DF75EBBE0}"/>
              </a:ext>
            </a:extLst>
          </p:cNvPr>
          <p:cNvGraphicFramePr>
            <a:graphicFrameLocks noGrp="1"/>
          </p:cNvGraphicFramePr>
          <p:nvPr/>
        </p:nvGraphicFramePr>
        <p:xfrm>
          <a:off x="1722438" y="1220789"/>
          <a:ext cx="8945562" cy="4797425"/>
        </p:xfrm>
        <a:graphic>
          <a:graphicData uri="http://schemas.openxmlformats.org/drawingml/2006/table">
            <a:tbl>
              <a:tblPr/>
              <a:tblGrid>
                <a:gridCol w="1265736">
                  <a:extLst>
                    <a:ext uri="{9D8B030D-6E8A-4147-A177-3AD203B41FA5}">
                      <a16:colId xmlns:a16="http://schemas.microsoft.com/office/drawing/2014/main" val="3075971203"/>
                    </a:ext>
                  </a:extLst>
                </a:gridCol>
                <a:gridCol w="1135278">
                  <a:extLst>
                    <a:ext uri="{9D8B030D-6E8A-4147-A177-3AD203B41FA5}">
                      <a16:colId xmlns:a16="http://schemas.microsoft.com/office/drawing/2014/main" val="2049131098"/>
                    </a:ext>
                  </a:extLst>
                </a:gridCol>
                <a:gridCol w="1292137">
                  <a:extLst>
                    <a:ext uri="{9D8B030D-6E8A-4147-A177-3AD203B41FA5}">
                      <a16:colId xmlns:a16="http://schemas.microsoft.com/office/drawing/2014/main" val="2504453028"/>
                    </a:ext>
                  </a:extLst>
                </a:gridCol>
                <a:gridCol w="2997384">
                  <a:extLst>
                    <a:ext uri="{9D8B030D-6E8A-4147-A177-3AD203B41FA5}">
                      <a16:colId xmlns:a16="http://schemas.microsoft.com/office/drawing/2014/main" val="3750093441"/>
                    </a:ext>
                  </a:extLst>
                </a:gridCol>
                <a:gridCol w="2255027">
                  <a:extLst>
                    <a:ext uri="{9D8B030D-6E8A-4147-A177-3AD203B41FA5}">
                      <a16:colId xmlns:a16="http://schemas.microsoft.com/office/drawing/2014/main" val="3596691336"/>
                    </a:ext>
                  </a:extLst>
                </a:gridCol>
              </a:tblGrid>
              <a:tr h="152206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Outcome (dependent variable)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Example outcome variable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Appropriate multivariate regression model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Example equation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What do the coefficients give you? 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8878578"/>
                  </a:ext>
                </a:extLst>
              </a:tr>
              <a:tr h="152206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Continuous 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 cap="flat"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Blood pressure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Linear regression</a:t>
                      </a:r>
                      <a:endParaRPr kumimoji="0" lang="en-US" alt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blood pressure (mmHg) = 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</a:t>
                      </a: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+  </a:t>
                      </a: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salt</a:t>
                      </a: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*salt consumption (tsp/day) +  </a:t>
                      </a: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*age (years) + </a:t>
                      </a: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smoker</a:t>
                      </a: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*ever smoker (yes=1/no=0) 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  <a:sym typeface="Symbol" pitchFamily="2" charset="2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slopes—tells you how much the outcome variable increases for every 1-unit increase in each predictor.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 cap="flat"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10424"/>
                  </a:ext>
                </a:extLst>
              </a:tr>
              <a:tr h="175329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Binary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High blood pressure (yes/no)</a:t>
                      </a:r>
                      <a:endParaRPr kumimoji="0" lang="en-US" altLang="en-US" sz="14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Logistic regression</a:t>
                      </a:r>
                      <a:endParaRPr kumimoji="0" lang="en-US" alt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ln (odds of high blood pressure) = 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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+  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salt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*salt consumption (tsp/day) +  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*age (years) + 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smoker</a:t>
                      </a: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  <a:sym typeface="Symbol" pitchFamily="2" charset="2"/>
                        </a:rPr>
                        <a:t>*ever smoker (yes=1/no=0) 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hlink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  <a:sym typeface="Symbol" pitchFamily="2" charset="2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folHlink"/>
                        </a:buClr>
                        <a:buSzPct val="5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5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ahoma" panose="020B060403050404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odds ratios—tells you how much the odds of the outcome increase for every 1-unit increase in each predictor.</a:t>
                      </a:r>
                      <a:endParaRPr kumimoji="0" lang="en-US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1433" marR="91433" marT="45724" marB="45724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25259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23208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AA4A9-3AA6-784F-A4D0-74F17CA5C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685F3-7BF8-E04D-BCC5-9F933E661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LOGISTIC REGRESSION</a:t>
            </a:r>
          </a:p>
        </p:txBody>
      </p:sp>
    </p:spTree>
    <p:extLst>
      <p:ext uri="{BB962C8B-B14F-4D97-AF65-F5344CB8AC3E}">
        <p14:creationId xmlns:p14="http://schemas.microsoft.com/office/powerpoint/2010/main" val="33942061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1" name="Rectangle 2">
            <a:extLst>
              <a:ext uri="{FF2B5EF4-FFF2-40B4-BE49-F238E27FC236}">
                <a16:creationId xmlns:a16="http://schemas.microsoft.com/office/drawing/2014/main" id="{D7B4F44D-CC46-9F4F-98B8-2543E54D68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133600" y="0"/>
            <a:ext cx="7772400" cy="533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200" dirty="0">
                <a:solidFill>
                  <a:srgbClr val="0125FF"/>
                </a:solidFill>
                <a:ea typeface="ＭＳ Ｐゴシック" charset="0"/>
                <a:cs typeface="ＭＳ Ｐゴシック" charset="0"/>
              </a:rPr>
              <a:t>Categorical Response Variables</a:t>
            </a:r>
          </a:p>
        </p:txBody>
      </p:sp>
      <p:sp>
        <p:nvSpPr>
          <p:cNvPr id="15362" name="Text Box 3">
            <a:extLst>
              <a:ext uri="{FF2B5EF4-FFF2-40B4-BE49-F238E27FC236}">
                <a16:creationId xmlns:a16="http://schemas.microsoft.com/office/drawing/2014/main" id="{FFD1FD05-96D7-6041-9BDF-D2B0840505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533401"/>
            <a:ext cx="21336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chemeClr val="bg1"/>
                </a:solidFill>
                <a:latin typeface="Times New Roman" panose="02020603050405020304" pitchFamily="18" charset="0"/>
              </a:rPr>
              <a:t>Examples:</a:t>
            </a:r>
          </a:p>
        </p:txBody>
      </p:sp>
      <p:sp>
        <p:nvSpPr>
          <p:cNvPr id="15363" name="Text Box 4">
            <a:extLst>
              <a:ext uri="{FF2B5EF4-FFF2-40B4-BE49-F238E27FC236}">
                <a16:creationId xmlns:a16="http://schemas.microsoft.com/office/drawing/2014/main" id="{CFEBBCD9-175B-A545-9579-149B8D350D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250950"/>
            <a:ext cx="54864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Whether or not a person smokes</a:t>
            </a:r>
          </a:p>
        </p:txBody>
      </p:sp>
      <p:graphicFrame>
        <p:nvGraphicFramePr>
          <p:cNvPr id="15364" name="Object 5">
            <a:extLst>
              <a:ext uri="{FF2B5EF4-FFF2-40B4-BE49-F238E27FC236}">
                <a16:creationId xmlns:a16="http://schemas.microsoft.com/office/drawing/2014/main" id="{9E163737-9987-0B41-9DFF-CDB18BB6CE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232650" y="946151"/>
          <a:ext cx="3435350" cy="1274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9" name="Equation" r:id="rId3" imgW="28384500" imgH="10528300" progId="Equation.3">
                  <p:embed/>
                </p:oleObj>
              </mc:Choice>
              <mc:Fallback>
                <p:oleObj name="Equation" r:id="rId3" imgW="28384500" imgH="10528300" progId="Equation.3">
                  <p:embed/>
                  <p:pic>
                    <p:nvPicPr>
                      <p:cNvPr id="15364" name="Object 5">
                        <a:extLst>
                          <a:ext uri="{FF2B5EF4-FFF2-40B4-BE49-F238E27FC236}">
                            <a16:creationId xmlns:a16="http://schemas.microsoft.com/office/drawing/2014/main" id="{9E163737-9987-0B41-9DFF-CDB18BB6CE3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32650" y="946151"/>
                        <a:ext cx="3435350" cy="127476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5" name="Text Box 6">
            <a:extLst>
              <a:ext uri="{FF2B5EF4-FFF2-40B4-BE49-F238E27FC236}">
                <a16:creationId xmlns:a16="http://schemas.microsoft.com/office/drawing/2014/main" id="{FA1D51B0-2B4E-5740-B716-1DB3369BE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2622550"/>
            <a:ext cx="54864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Success of a medical treatment</a:t>
            </a:r>
          </a:p>
        </p:txBody>
      </p:sp>
      <p:graphicFrame>
        <p:nvGraphicFramePr>
          <p:cNvPr id="15366" name="Object 7">
            <a:extLst>
              <a:ext uri="{FF2B5EF4-FFF2-40B4-BE49-F238E27FC236}">
                <a16:creationId xmlns:a16="http://schemas.microsoft.com/office/drawing/2014/main" id="{26EF4447-FD81-BA40-AF9B-D0ED68EDD57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15201" y="2393951"/>
          <a:ext cx="2479675" cy="1274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Equation" r:id="rId5" imgW="20485100" imgH="10528300" progId="Equation.3">
                  <p:embed/>
                </p:oleObj>
              </mc:Choice>
              <mc:Fallback>
                <p:oleObj name="Equation" r:id="rId5" imgW="20485100" imgH="10528300" progId="Equation.3">
                  <p:embed/>
                  <p:pic>
                    <p:nvPicPr>
                      <p:cNvPr id="15366" name="Object 7">
                        <a:extLst>
                          <a:ext uri="{FF2B5EF4-FFF2-40B4-BE49-F238E27FC236}">
                            <a16:creationId xmlns:a16="http://schemas.microsoft.com/office/drawing/2014/main" id="{26EF4447-FD81-BA40-AF9B-D0ED68EDD57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5201" y="2393951"/>
                        <a:ext cx="2479675" cy="127476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7" name="Text Box 8">
            <a:extLst>
              <a:ext uri="{FF2B5EF4-FFF2-40B4-BE49-F238E27FC236}">
                <a16:creationId xmlns:a16="http://schemas.microsoft.com/office/drawing/2014/main" id="{F341E240-F9A2-0749-820A-07387B72C7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4038601"/>
            <a:ext cx="54864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Opinion poll responses</a:t>
            </a:r>
          </a:p>
        </p:txBody>
      </p:sp>
      <p:graphicFrame>
        <p:nvGraphicFramePr>
          <p:cNvPr id="15368" name="Object 9">
            <a:extLst>
              <a:ext uri="{FF2B5EF4-FFF2-40B4-BE49-F238E27FC236}">
                <a16:creationId xmlns:a16="http://schemas.microsoft.com/office/drawing/2014/main" id="{405ED4D8-B2C2-8F47-8957-C70B5A8D1A1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27926" y="3840164"/>
          <a:ext cx="2549525" cy="1982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1" name="Equation" r:id="rId7" imgW="21069300" imgH="16383000" progId="Equation.3">
                  <p:embed/>
                </p:oleObj>
              </mc:Choice>
              <mc:Fallback>
                <p:oleObj name="Equation" r:id="rId7" imgW="21069300" imgH="16383000" progId="Equation.3">
                  <p:embed/>
                  <p:pic>
                    <p:nvPicPr>
                      <p:cNvPr id="15368" name="Object 9">
                        <a:extLst>
                          <a:ext uri="{FF2B5EF4-FFF2-40B4-BE49-F238E27FC236}">
                            <a16:creationId xmlns:a16="http://schemas.microsoft.com/office/drawing/2014/main" id="{405ED4D8-B2C2-8F47-8957-C70B5A8D1A1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27926" y="3840164"/>
                        <a:ext cx="2549525" cy="198278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369" name="Group 10">
            <a:extLst>
              <a:ext uri="{FF2B5EF4-FFF2-40B4-BE49-F238E27FC236}">
                <a16:creationId xmlns:a16="http://schemas.microsoft.com/office/drawing/2014/main" id="{92DDB55E-A399-6945-ADD9-63D6734CC19A}"/>
              </a:ext>
            </a:extLst>
          </p:cNvPr>
          <p:cNvGrpSpPr>
            <a:grpSpLocks/>
          </p:cNvGrpSpPr>
          <p:nvPr/>
        </p:nvGrpSpPr>
        <p:grpSpPr bwMode="auto">
          <a:xfrm>
            <a:off x="3124200" y="1708150"/>
            <a:ext cx="4572000" cy="1111250"/>
            <a:chOff x="1008" y="1728"/>
            <a:chExt cx="2592" cy="768"/>
          </a:xfrm>
        </p:grpSpPr>
        <p:sp>
          <p:nvSpPr>
            <p:cNvPr id="15372" name="Text Box 11">
              <a:extLst>
                <a:ext uri="{FF2B5EF4-FFF2-40B4-BE49-F238E27FC236}">
                  <a16:creationId xmlns:a16="http://schemas.microsoft.com/office/drawing/2014/main" id="{AEB9298F-1CE3-2447-9F1A-E0C6D96122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1872"/>
              <a:ext cx="1968" cy="447"/>
            </a:xfrm>
            <a:prstGeom prst="rect">
              <a:avLst/>
            </a:prstGeom>
            <a:solidFill>
              <a:srgbClr val="FFFF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3600">
                  <a:latin typeface="Times New Roman" panose="02020603050405020304" pitchFamily="18" charset="0"/>
                </a:rPr>
                <a:t>Binary Response</a:t>
              </a:r>
            </a:p>
          </p:txBody>
        </p:sp>
        <p:sp>
          <p:nvSpPr>
            <p:cNvPr id="15373" name="Line 12">
              <a:extLst>
                <a:ext uri="{FF2B5EF4-FFF2-40B4-BE49-F238E27FC236}">
                  <a16:creationId xmlns:a16="http://schemas.microsoft.com/office/drawing/2014/main" id="{889B9FFE-568D-BB4A-BB77-C316BD0C107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80" y="1728"/>
              <a:ext cx="624" cy="288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  <p:sp>
          <p:nvSpPr>
            <p:cNvPr id="15374" name="Line 13">
              <a:extLst>
                <a:ext uri="{FF2B5EF4-FFF2-40B4-BE49-F238E27FC236}">
                  <a16:creationId xmlns:a16="http://schemas.microsoft.com/office/drawing/2014/main" id="{F227141D-97F0-A74E-8D61-73EF1FB6C37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28" y="2112"/>
              <a:ext cx="672" cy="384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>
              <a:spAutoFit/>
            </a:bodyPr>
            <a:lstStyle/>
            <a:p>
              <a:endParaRPr lang="en-US"/>
            </a:p>
          </p:txBody>
        </p:sp>
      </p:grpSp>
      <p:sp>
        <p:nvSpPr>
          <p:cNvPr id="15370" name="Text Box 14">
            <a:extLst>
              <a:ext uri="{FF2B5EF4-FFF2-40B4-BE49-F238E27FC236}">
                <a16:creationId xmlns:a16="http://schemas.microsoft.com/office/drawing/2014/main" id="{8BD29DE1-F722-CE4B-B335-B0F00B7B43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22600" y="4724401"/>
            <a:ext cx="3581400" cy="646113"/>
          </a:xfrm>
          <a:prstGeom prst="rect">
            <a:avLst/>
          </a:prstGeom>
          <a:solidFill>
            <a:srgbClr val="FFFF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latin typeface="Times New Roman" panose="02020603050405020304" pitchFamily="18" charset="0"/>
              </a:rPr>
              <a:t>Ordinal Response</a:t>
            </a:r>
          </a:p>
        </p:txBody>
      </p:sp>
      <p:sp>
        <p:nvSpPr>
          <p:cNvPr id="15371" name="Line 15">
            <a:extLst>
              <a:ext uri="{FF2B5EF4-FFF2-40B4-BE49-F238E27FC236}">
                <a16:creationId xmlns:a16="http://schemas.microsoft.com/office/drawing/2014/main" id="{2A8CCAB3-E773-214B-9F6A-809626F0AB6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53200" y="4832350"/>
            <a:ext cx="914400" cy="27305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303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BC1F11B5-249D-B240-A42E-577049ECE3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09800" y="0"/>
            <a:ext cx="8305800" cy="533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200" dirty="0">
                <a:solidFill>
                  <a:srgbClr val="0125FF"/>
                </a:solidFill>
                <a:ea typeface="ＭＳ Ｐゴシック" charset="0"/>
                <a:cs typeface="ＭＳ Ｐゴシック" charset="0"/>
              </a:rPr>
              <a:t>Example: Height predicts Gender</a:t>
            </a:r>
          </a:p>
        </p:txBody>
      </p:sp>
      <p:sp>
        <p:nvSpPr>
          <p:cNvPr id="16386" name="Text Box 3">
            <a:extLst>
              <a:ext uri="{FF2B5EF4-FFF2-40B4-BE49-F238E27FC236}">
                <a16:creationId xmlns:a16="http://schemas.microsoft.com/office/drawing/2014/main" id="{24D4E93A-B366-A54E-962C-8911DC983C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533401"/>
            <a:ext cx="68580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125FF"/>
                </a:solidFill>
                <a:latin typeface="Times New Roman" panose="02020603050405020304" pitchFamily="18" charset="0"/>
              </a:rPr>
              <a:t>Y = Gender (0=Male 1=Female)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rgbClr val="0125FF"/>
                </a:solidFill>
                <a:latin typeface="Times New Roman" panose="02020603050405020304" pitchFamily="18" charset="0"/>
              </a:rPr>
              <a:t>X = Height (inches)</a:t>
            </a:r>
          </a:p>
        </p:txBody>
      </p:sp>
      <p:sp>
        <p:nvSpPr>
          <p:cNvPr id="16387" name="Text Box 4">
            <a:extLst>
              <a:ext uri="{FF2B5EF4-FFF2-40B4-BE49-F238E27FC236}">
                <a16:creationId xmlns:a16="http://schemas.microsoft.com/office/drawing/2014/main" id="{C22EF088-1869-D847-9193-FE0E386DC9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1612900"/>
            <a:ext cx="6203950" cy="641350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FFFF66"/>
                </a:solidFill>
                <a:latin typeface="Times New Roman" panose="02020603050405020304" pitchFamily="18" charset="0"/>
              </a:rPr>
              <a:t>Try an ordinary linear regression</a:t>
            </a:r>
          </a:p>
        </p:txBody>
      </p:sp>
      <p:sp>
        <p:nvSpPr>
          <p:cNvPr id="16388" name="Text Box 3">
            <a:extLst>
              <a:ext uri="{FF2B5EF4-FFF2-40B4-BE49-F238E27FC236}">
                <a16:creationId xmlns:a16="http://schemas.microsoft.com/office/drawing/2014/main" id="{EB410FF7-B8CE-7F46-B484-282C3D5EDA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2162175"/>
            <a:ext cx="8991600" cy="8572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&gt;</a:t>
            </a:r>
            <a:r>
              <a:rPr lang="en-US" alt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4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regmodel</a:t>
            </a:r>
            <a:r>
              <a:rPr lang="en-US" alt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=</a:t>
            </a:r>
            <a:r>
              <a:rPr lang="en-US" altLang="en-US" sz="24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lm</a:t>
            </a:r>
            <a:r>
              <a:rPr lang="en-US" alt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(</a:t>
            </a:r>
            <a:r>
              <a:rPr lang="en-US" altLang="en-US" sz="24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Gender~Hgt,data</a:t>
            </a:r>
            <a:r>
              <a:rPr lang="en-US" alt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=Pulse)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</a:rPr>
              <a:t>&gt;</a:t>
            </a:r>
            <a:r>
              <a:rPr lang="en-US" alt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 summary(</a:t>
            </a:r>
            <a:r>
              <a:rPr lang="en-US" altLang="en-US" sz="2400" b="1" dirty="0" err="1">
                <a:solidFill>
                  <a:srgbClr val="FF0000"/>
                </a:solidFill>
                <a:latin typeface="Courier New" panose="02070309020205020404" pitchFamily="49" charset="0"/>
              </a:rPr>
              <a:t>regmodel</a:t>
            </a:r>
            <a:r>
              <a:rPr lang="en-US" altLang="en-US" sz="2400" b="1" dirty="0">
                <a:solidFill>
                  <a:srgbClr val="FF0000"/>
                </a:solidFill>
                <a:latin typeface="Courier New" panose="02070309020205020404" pitchFamily="49" charset="0"/>
              </a:rPr>
              <a:t>)</a:t>
            </a:r>
          </a:p>
        </p:txBody>
      </p:sp>
      <p:sp>
        <p:nvSpPr>
          <p:cNvPr id="16389" name="Text Box 4">
            <a:extLst>
              <a:ext uri="{FF2B5EF4-FFF2-40B4-BE49-F238E27FC236}">
                <a16:creationId xmlns:a16="http://schemas.microsoft.com/office/drawing/2014/main" id="{D7EAFE48-0B67-3644-8968-36717205B2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3019426"/>
            <a:ext cx="9144000" cy="13239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Coefficients: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             Estimate Std. Error t value Pr(&gt;|t|)   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(Intercept)  7.343647   0.397563   18.47   &lt;2e-16 ***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Hgt         -0.100658   0.005817  -17.30   &lt;2e-16 ***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b="1">
              <a:latin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4274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3">
            <a:extLst>
              <a:ext uri="{FF2B5EF4-FFF2-40B4-BE49-F238E27FC236}">
                <a16:creationId xmlns:a16="http://schemas.microsoft.com/office/drawing/2014/main" id="{AB5EF76E-CB0D-1E4B-A2D7-C3CB87E75A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1439" y="239714"/>
            <a:ext cx="6251575" cy="44799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18380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ADF809C5-3FB6-EA40-B1FF-32F97A20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0"/>
            <a:ext cx="7772400" cy="609600"/>
          </a:xfrm>
        </p:spPr>
        <p:txBody>
          <a:bodyPr/>
          <a:lstStyle/>
          <a:p>
            <a:r>
              <a:rPr lang="el-GR" altLang="en-US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π</a:t>
            </a:r>
            <a:r>
              <a:rPr lang="en-US" altLang="en-US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 = Proportion of </a:t>
            </a:r>
            <a:r>
              <a:rPr lang="ja-JP" altLang="en-US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“</a:t>
            </a:r>
            <a:r>
              <a:rPr lang="en-US" altLang="ja-JP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Success</a:t>
            </a:r>
            <a:r>
              <a:rPr lang="ja-JP" altLang="en-US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”</a:t>
            </a:r>
            <a:endParaRPr lang="en-US" altLang="en-US" sz="3200">
              <a:solidFill>
                <a:srgbClr val="0125FF"/>
              </a:solidFill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sp>
        <p:nvSpPr>
          <p:cNvPr id="20482" name="TextBox 2">
            <a:extLst>
              <a:ext uri="{FF2B5EF4-FFF2-40B4-BE49-F238E27FC236}">
                <a16:creationId xmlns:a16="http://schemas.microsoft.com/office/drawing/2014/main" id="{95BF8608-F068-D047-81D9-493BC1CBE1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762000"/>
            <a:ext cx="86106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In ordinary regression the model predicts the </a:t>
            </a:r>
            <a:r>
              <a:rPr lang="en-US" altLang="en-US" sz="3600" i="1">
                <a:solidFill>
                  <a:srgbClr val="0125FF"/>
                </a:solidFill>
                <a:latin typeface="Times New Roman" panose="02020603050405020304" pitchFamily="18" charset="0"/>
              </a:rPr>
              <a:t>mean</a:t>
            </a: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 Y for any combination of predictors.</a:t>
            </a:r>
          </a:p>
        </p:txBody>
      </p:sp>
      <p:sp>
        <p:nvSpPr>
          <p:cNvPr id="20483" name="TextBox 3">
            <a:extLst>
              <a:ext uri="{FF2B5EF4-FFF2-40B4-BE49-F238E27FC236}">
                <a16:creationId xmlns:a16="http://schemas.microsoft.com/office/drawing/2014/main" id="{33FEF25A-AD9A-9343-96A1-1057A289D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1" y="1981201"/>
            <a:ext cx="896461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What’</a:t>
            </a:r>
            <a:r>
              <a:rPr lang="en-US" altLang="ja-JP" sz="3600">
                <a:solidFill>
                  <a:srgbClr val="0125FF"/>
                </a:solidFill>
                <a:latin typeface="Times New Roman" panose="02020603050405020304" pitchFamily="18" charset="0"/>
              </a:rPr>
              <a:t>s the </a:t>
            </a:r>
            <a:r>
              <a:rPr lang="ja-JP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“</a:t>
            </a:r>
            <a:r>
              <a:rPr lang="en-US" altLang="ja-JP" sz="3600">
                <a:solidFill>
                  <a:srgbClr val="0125FF"/>
                </a:solidFill>
                <a:latin typeface="Times New Roman" panose="02020603050405020304" pitchFamily="18" charset="0"/>
              </a:rPr>
              <a:t>mean</a:t>
            </a:r>
            <a:r>
              <a:rPr lang="ja-JP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”</a:t>
            </a:r>
            <a:r>
              <a:rPr lang="en-US" altLang="ja-JP" sz="3600">
                <a:solidFill>
                  <a:srgbClr val="0125FF"/>
                </a:solidFill>
                <a:latin typeface="Times New Roman" panose="02020603050405020304" pitchFamily="18" charset="0"/>
              </a:rPr>
              <a:t> of a 0/1 indicator variable?</a:t>
            </a:r>
            <a:endParaRPr lang="en-US" altLang="en-US" sz="3600">
              <a:solidFill>
                <a:srgbClr val="0125FF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20484" name="Object 2">
            <a:extLst>
              <a:ext uri="{FF2B5EF4-FFF2-40B4-BE49-F238E27FC236}">
                <a16:creationId xmlns:a16="http://schemas.microsoft.com/office/drawing/2014/main" id="{77D32EBA-FD0E-DC47-932D-7A745A0B9E2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52601" y="2743201"/>
          <a:ext cx="8556625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name="Equation" r:id="rId3" imgW="67297300" imgH="9067800" progId="Equation.3">
                  <p:embed/>
                </p:oleObj>
              </mc:Choice>
              <mc:Fallback>
                <p:oleObj name="Equation" r:id="rId3" imgW="67297300" imgH="9067800" progId="Equation.3">
                  <p:embed/>
                  <p:pic>
                    <p:nvPicPr>
                      <p:cNvPr id="20484" name="Object 2">
                        <a:extLst>
                          <a:ext uri="{FF2B5EF4-FFF2-40B4-BE49-F238E27FC236}">
                            <a16:creationId xmlns:a16="http://schemas.microsoft.com/office/drawing/2014/main" id="{77D32EBA-FD0E-DC47-932D-7A745A0B9E2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1" y="2743201"/>
                        <a:ext cx="8556625" cy="11525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5" name="TextBox 5">
            <a:extLst>
              <a:ext uri="{FF2B5EF4-FFF2-40B4-BE49-F238E27FC236}">
                <a16:creationId xmlns:a16="http://schemas.microsoft.com/office/drawing/2014/main" id="{E985EB0F-7711-6343-8C88-05466BD108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4191000"/>
            <a:ext cx="9144000" cy="175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Goal of logistic regression: Predict the </a:t>
            </a:r>
            <a:r>
              <a:rPr lang="ja-JP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“</a:t>
            </a:r>
            <a:r>
              <a:rPr lang="en-US" altLang="ja-JP" sz="3600">
                <a:solidFill>
                  <a:srgbClr val="0125FF"/>
                </a:solidFill>
                <a:latin typeface="Times New Roman" panose="02020603050405020304" pitchFamily="18" charset="0"/>
              </a:rPr>
              <a:t>true</a:t>
            </a:r>
            <a:r>
              <a:rPr lang="ja-JP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”</a:t>
            </a:r>
            <a:r>
              <a:rPr lang="en-US" altLang="ja-JP" sz="3600">
                <a:solidFill>
                  <a:srgbClr val="0125FF"/>
                </a:solidFill>
                <a:latin typeface="Times New Roman" panose="02020603050405020304" pitchFamily="18" charset="0"/>
              </a:rPr>
              <a:t> proportion of success, </a:t>
            </a:r>
            <a:r>
              <a:rPr lang="el-GR" altLang="ja-JP" sz="3600">
                <a:solidFill>
                  <a:srgbClr val="0125FF"/>
                </a:solidFill>
                <a:latin typeface="Times New Roman" panose="02020603050405020304" pitchFamily="18" charset="0"/>
              </a:rPr>
              <a:t>π</a:t>
            </a:r>
            <a:r>
              <a:rPr lang="en-US" altLang="ja-JP" sz="3600">
                <a:solidFill>
                  <a:srgbClr val="0125FF"/>
                </a:solidFill>
                <a:latin typeface="Times New Roman" panose="02020603050405020304" pitchFamily="18" charset="0"/>
              </a:rPr>
              <a:t>, at any value of the predictor. </a:t>
            </a:r>
            <a:endParaRPr lang="en-US" altLang="en-US" sz="3600">
              <a:solidFill>
                <a:srgbClr val="0125FF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798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Line 2">
            <a:extLst>
              <a:ext uri="{FF2B5EF4-FFF2-40B4-BE49-F238E27FC236}">
                <a16:creationId xmlns:a16="http://schemas.microsoft.com/office/drawing/2014/main" id="{C29AE10F-DBDD-7641-B2E5-FAB7D14B6EC3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7244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70" name="Oval 3">
            <a:extLst>
              <a:ext uri="{FF2B5EF4-FFF2-40B4-BE49-F238E27FC236}">
                <a16:creationId xmlns:a16="http://schemas.microsoft.com/office/drawing/2014/main" id="{B8B7D789-B7CE-D04B-B149-26530F15511C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191000" y="5867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71" name="Oval 4">
            <a:extLst>
              <a:ext uri="{FF2B5EF4-FFF2-40B4-BE49-F238E27FC236}">
                <a16:creationId xmlns:a16="http://schemas.microsoft.com/office/drawing/2014/main" id="{29640C2F-0974-5643-939A-385AF6CB239F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2895600" y="4953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72" name="Oval 5">
            <a:extLst>
              <a:ext uri="{FF2B5EF4-FFF2-40B4-BE49-F238E27FC236}">
                <a16:creationId xmlns:a16="http://schemas.microsoft.com/office/drawing/2014/main" id="{A05C7ABA-D204-124B-B750-D25D27D91C6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648200" y="5791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73" name="Oval 6">
            <a:extLst>
              <a:ext uri="{FF2B5EF4-FFF2-40B4-BE49-F238E27FC236}">
                <a16:creationId xmlns:a16="http://schemas.microsoft.com/office/drawing/2014/main" id="{C8A10F47-970E-5942-BCBA-33729EEF8472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276600" y="4800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74" name="Oval 7">
            <a:extLst>
              <a:ext uri="{FF2B5EF4-FFF2-40B4-BE49-F238E27FC236}">
                <a16:creationId xmlns:a16="http://schemas.microsoft.com/office/drawing/2014/main" id="{D3D473CE-11AD-7449-9C75-BB586A5CBF79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038600" y="5486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75" name="Oval 8">
            <a:extLst>
              <a:ext uri="{FF2B5EF4-FFF2-40B4-BE49-F238E27FC236}">
                <a16:creationId xmlns:a16="http://schemas.microsoft.com/office/drawing/2014/main" id="{DDAA9780-D83E-9A41-950F-30A5DAD12C4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343400" y="5638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76" name="Oval 9">
            <a:extLst>
              <a:ext uri="{FF2B5EF4-FFF2-40B4-BE49-F238E27FC236}">
                <a16:creationId xmlns:a16="http://schemas.microsoft.com/office/drawing/2014/main" id="{6F82F7C8-C201-BC43-B8E7-CE25E18086A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581400" y="5029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77" name="Oval 10">
            <a:extLst>
              <a:ext uri="{FF2B5EF4-FFF2-40B4-BE49-F238E27FC236}">
                <a16:creationId xmlns:a16="http://schemas.microsoft.com/office/drawing/2014/main" id="{62E8CFD3-9A5E-0143-B1AE-A39B155E6FE0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2819400" y="4724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78" name="Oval 11">
            <a:extLst>
              <a:ext uri="{FF2B5EF4-FFF2-40B4-BE49-F238E27FC236}">
                <a16:creationId xmlns:a16="http://schemas.microsoft.com/office/drawing/2014/main" id="{2C4E36DB-0037-6C43-970E-F67EDEE31900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1242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79" name="Oval 12">
            <a:extLst>
              <a:ext uri="{FF2B5EF4-FFF2-40B4-BE49-F238E27FC236}">
                <a16:creationId xmlns:a16="http://schemas.microsoft.com/office/drawing/2014/main" id="{2E8EBF07-55E1-1F48-BABA-755F16A95F8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352800" y="5334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180" name="Oval 13">
            <a:extLst>
              <a:ext uri="{FF2B5EF4-FFF2-40B4-BE49-F238E27FC236}">
                <a16:creationId xmlns:a16="http://schemas.microsoft.com/office/drawing/2014/main" id="{D8BD021C-4F79-EE49-B433-3396DD61AC3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962400" y="5715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81" name="Oval 14">
            <a:extLst>
              <a:ext uri="{FF2B5EF4-FFF2-40B4-BE49-F238E27FC236}">
                <a16:creationId xmlns:a16="http://schemas.microsoft.com/office/drawing/2014/main" id="{9CBBE2D0-E8CA-BC41-9F2B-3721690B864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886200" y="5257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82" name="Oval 15">
            <a:extLst>
              <a:ext uri="{FF2B5EF4-FFF2-40B4-BE49-F238E27FC236}">
                <a16:creationId xmlns:a16="http://schemas.microsoft.com/office/drawing/2014/main" id="{52D8B890-09B0-204D-9F7A-792EC338503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657600" y="5334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83" name="Text Box 16">
            <a:extLst>
              <a:ext uri="{FF2B5EF4-FFF2-40B4-BE49-F238E27FC236}">
                <a16:creationId xmlns:a16="http://schemas.microsoft.com/office/drawing/2014/main" id="{39BED87A-D8A8-9F44-8878-D233C972A4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1" y="44656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7184" name="Line 17">
            <a:extLst>
              <a:ext uri="{FF2B5EF4-FFF2-40B4-BE49-F238E27FC236}">
                <a16:creationId xmlns:a16="http://schemas.microsoft.com/office/drawing/2014/main" id="{A1EBDDB4-269D-B343-93DF-72C87F920AA0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61722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85" name="Text Box 18">
            <a:extLst>
              <a:ext uri="{FF2B5EF4-FFF2-40B4-BE49-F238E27FC236}">
                <a16:creationId xmlns:a16="http://schemas.microsoft.com/office/drawing/2014/main" id="{5A1912BA-3BC4-8240-B5EA-7A9A034BAE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9188" y="6065839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7186" name="Line 19">
            <a:extLst>
              <a:ext uri="{FF2B5EF4-FFF2-40B4-BE49-F238E27FC236}">
                <a16:creationId xmlns:a16="http://schemas.microsoft.com/office/drawing/2014/main" id="{ABCA3004-F523-A643-B1DD-83C40607D24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667000" y="2438400"/>
            <a:ext cx="0" cy="1524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187" name="Oval 20">
            <a:extLst>
              <a:ext uri="{FF2B5EF4-FFF2-40B4-BE49-F238E27FC236}">
                <a16:creationId xmlns:a16="http://schemas.microsoft.com/office/drawing/2014/main" id="{EC286CF9-EC5C-4F4E-BD1D-FBC8D156F5D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2743200" y="3657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88" name="Oval 21">
            <a:extLst>
              <a:ext uri="{FF2B5EF4-FFF2-40B4-BE49-F238E27FC236}">
                <a16:creationId xmlns:a16="http://schemas.microsoft.com/office/drawing/2014/main" id="{8E91E01B-5D95-7244-821A-5275C1D2A3EF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2971800" y="3352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89" name="Oval 22">
            <a:extLst>
              <a:ext uri="{FF2B5EF4-FFF2-40B4-BE49-F238E27FC236}">
                <a16:creationId xmlns:a16="http://schemas.microsoft.com/office/drawing/2014/main" id="{8CC08611-9B69-CF4A-ACAB-B5CC8136F0E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648200" y="2286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90" name="Oval 23">
            <a:extLst>
              <a:ext uri="{FF2B5EF4-FFF2-40B4-BE49-F238E27FC236}">
                <a16:creationId xmlns:a16="http://schemas.microsoft.com/office/drawing/2014/main" id="{7EF990A0-F2F0-2E4D-BB1F-FFC6CB50F578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800600" y="2667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91" name="Oval 24">
            <a:extLst>
              <a:ext uri="{FF2B5EF4-FFF2-40B4-BE49-F238E27FC236}">
                <a16:creationId xmlns:a16="http://schemas.microsoft.com/office/drawing/2014/main" id="{1E2F4215-123C-F34B-B81A-F3829CE8B4F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200400" y="3505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92" name="Oval 25">
            <a:extLst>
              <a:ext uri="{FF2B5EF4-FFF2-40B4-BE49-F238E27FC236}">
                <a16:creationId xmlns:a16="http://schemas.microsoft.com/office/drawing/2014/main" id="{C7145A1A-139F-C847-9E26-4B726E7AF428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419600" y="2667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93" name="Oval 26">
            <a:extLst>
              <a:ext uri="{FF2B5EF4-FFF2-40B4-BE49-F238E27FC236}">
                <a16:creationId xmlns:a16="http://schemas.microsoft.com/office/drawing/2014/main" id="{88753F81-28F5-5645-8B80-D8698FECA99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038600" y="3276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94" name="Oval 27">
            <a:extLst>
              <a:ext uri="{FF2B5EF4-FFF2-40B4-BE49-F238E27FC236}">
                <a16:creationId xmlns:a16="http://schemas.microsoft.com/office/drawing/2014/main" id="{4A0B4235-BBFF-AE49-B660-5EC73C6714C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114800" y="2667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95" name="Oval 28">
            <a:extLst>
              <a:ext uri="{FF2B5EF4-FFF2-40B4-BE49-F238E27FC236}">
                <a16:creationId xmlns:a16="http://schemas.microsoft.com/office/drawing/2014/main" id="{4C720FCB-FEE9-0942-A64A-F236043E5969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733800" y="2514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96" name="Oval 29">
            <a:extLst>
              <a:ext uri="{FF2B5EF4-FFF2-40B4-BE49-F238E27FC236}">
                <a16:creationId xmlns:a16="http://schemas.microsoft.com/office/drawing/2014/main" id="{FC42D685-4073-F944-A0F4-1061ABEF11B4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2819400" y="3048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97" name="Oval 30">
            <a:extLst>
              <a:ext uri="{FF2B5EF4-FFF2-40B4-BE49-F238E27FC236}">
                <a16:creationId xmlns:a16="http://schemas.microsoft.com/office/drawing/2014/main" id="{8F97583F-51C6-6E47-A2B2-5B482234BCF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124200" y="2895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198" name="Oval 31">
            <a:extLst>
              <a:ext uri="{FF2B5EF4-FFF2-40B4-BE49-F238E27FC236}">
                <a16:creationId xmlns:a16="http://schemas.microsoft.com/office/drawing/2014/main" id="{5F2E9CFF-FAD2-EC45-A2F0-92DAAE49E04E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429000" y="3082925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199" name="Oval 32">
            <a:extLst>
              <a:ext uri="{FF2B5EF4-FFF2-40B4-BE49-F238E27FC236}">
                <a16:creationId xmlns:a16="http://schemas.microsoft.com/office/drawing/2014/main" id="{054FAFD5-3131-E742-9C07-2D135037262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343400" y="2971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00" name="Oval 33">
            <a:extLst>
              <a:ext uri="{FF2B5EF4-FFF2-40B4-BE49-F238E27FC236}">
                <a16:creationId xmlns:a16="http://schemas.microsoft.com/office/drawing/2014/main" id="{F091517F-05C5-0041-9A52-146A5CFA81DC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810000" y="3048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01" name="Oval 34">
            <a:extLst>
              <a:ext uri="{FF2B5EF4-FFF2-40B4-BE49-F238E27FC236}">
                <a16:creationId xmlns:a16="http://schemas.microsoft.com/office/drawing/2014/main" id="{03BC67E2-D615-434B-BB28-03E618F4F5C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581400" y="3352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02" name="Text Box 35">
            <a:extLst>
              <a:ext uri="{FF2B5EF4-FFF2-40B4-BE49-F238E27FC236}">
                <a16:creationId xmlns:a16="http://schemas.microsoft.com/office/drawing/2014/main" id="{F09DFDAB-AAEF-1F43-BB7E-337F024B5F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1" y="22558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7203" name="Line 36">
            <a:extLst>
              <a:ext uri="{FF2B5EF4-FFF2-40B4-BE49-F238E27FC236}">
                <a16:creationId xmlns:a16="http://schemas.microsoft.com/office/drawing/2014/main" id="{E41E2068-E0EB-8043-ADFF-DCE03A1A6160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39624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04" name="Oval 37">
            <a:extLst>
              <a:ext uri="{FF2B5EF4-FFF2-40B4-BE49-F238E27FC236}">
                <a16:creationId xmlns:a16="http://schemas.microsoft.com/office/drawing/2014/main" id="{43601B4D-6A60-CD46-AB72-2E26BCF1024C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648200" y="2971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05" name="Text Box 38">
            <a:extLst>
              <a:ext uri="{FF2B5EF4-FFF2-40B4-BE49-F238E27FC236}">
                <a16:creationId xmlns:a16="http://schemas.microsoft.com/office/drawing/2014/main" id="{CE235320-AAC4-EB48-A5FF-60C3B05E2A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9188" y="3856039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7206" name="Rectangle 39">
            <a:extLst>
              <a:ext uri="{FF2B5EF4-FFF2-40B4-BE49-F238E27FC236}">
                <a16:creationId xmlns:a16="http://schemas.microsoft.com/office/drawing/2014/main" id="{32E10961-C0F7-8F49-8AF4-FB26DAB47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1371600"/>
            <a:ext cx="8077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342" tIns="42672" rIns="85342" bIns="42672"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7207" name="Line 40">
            <a:extLst>
              <a:ext uri="{FF2B5EF4-FFF2-40B4-BE49-F238E27FC236}">
                <a16:creationId xmlns:a16="http://schemas.microsoft.com/office/drawing/2014/main" id="{0BDD9E5A-340E-3745-9872-9E6090FB548F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47244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08" name="Oval 41">
            <a:extLst>
              <a:ext uri="{FF2B5EF4-FFF2-40B4-BE49-F238E27FC236}">
                <a16:creationId xmlns:a16="http://schemas.microsoft.com/office/drawing/2014/main" id="{014D2988-CCA9-8342-9934-C187E1033A5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543800" y="5715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09" name="Oval 42">
            <a:extLst>
              <a:ext uri="{FF2B5EF4-FFF2-40B4-BE49-F238E27FC236}">
                <a16:creationId xmlns:a16="http://schemas.microsoft.com/office/drawing/2014/main" id="{E795D2FE-563F-0643-8959-08E6EFFF644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848600" y="5562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10" name="Oval 43">
            <a:extLst>
              <a:ext uri="{FF2B5EF4-FFF2-40B4-BE49-F238E27FC236}">
                <a16:creationId xmlns:a16="http://schemas.microsoft.com/office/drawing/2014/main" id="{E187F6A3-4EC4-C94F-AF37-C36366AE8EB2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372600" y="4495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11" name="Oval 44">
            <a:extLst>
              <a:ext uri="{FF2B5EF4-FFF2-40B4-BE49-F238E27FC236}">
                <a16:creationId xmlns:a16="http://schemas.microsoft.com/office/drawing/2014/main" id="{87F42442-095F-0542-8486-18C5D404F362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296400" y="4800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12" name="Oval 45">
            <a:extLst>
              <a:ext uri="{FF2B5EF4-FFF2-40B4-BE49-F238E27FC236}">
                <a16:creationId xmlns:a16="http://schemas.microsoft.com/office/drawing/2014/main" id="{68454DEF-AD84-A54C-99F5-013EA28DBDD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924800" y="5791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13" name="Oval 46">
            <a:extLst>
              <a:ext uri="{FF2B5EF4-FFF2-40B4-BE49-F238E27FC236}">
                <a16:creationId xmlns:a16="http://schemas.microsoft.com/office/drawing/2014/main" id="{E9A3C45C-E289-3043-97EB-A5F4E46BA834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991600" y="4648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14" name="Oval 47">
            <a:extLst>
              <a:ext uri="{FF2B5EF4-FFF2-40B4-BE49-F238E27FC236}">
                <a16:creationId xmlns:a16="http://schemas.microsoft.com/office/drawing/2014/main" id="{8216CEDB-FAC4-6949-8702-3764A604A867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915400" y="5410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15" name="Oval 48">
            <a:extLst>
              <a:ext uri="{FF2B5EF4-FFF2-40B4-BE49-F238E27FC236}">
                <a16:creationId xmlns:a16="http://schemas.microsoft.com/office/drawing/2014/main" id="{5F226BA5-68AB-934B-812F-1EC9B9823ED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8392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16" name="Oval 49">
            <a:extLst>
              <a:ext uri="{FF2B5EF4-FFF2-40B4-BE49-F238E27FC236}">
                <a16:creationId xmlns:a16="http://schemas.microsoft.com/office/drawing/2014/main" id="{92B7D772-A330-8548-8E79-F58AC4E4833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144000" y="4343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17" name="Oval 50">
            <a:extLst>
              <a:ext uri="{FF2B5EF4-FFF2-40B4-BE49-F238E27FC236}">
                <a16:creationId xmlns:a16="http://schemas.microsoft.com/office/drawing/2014/main" id="{8D8B363E-4DF2-D443-A823-5F41C5B174C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153400" y="5486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218" name="Oval 51">
            <a:extLst>
              <a:ext uri="{FF2B5EF4-FFF2-40B4-BE49-F238E27FC236}">
                <a16:creationId xmlns:a16="http://schemas.microsoft.com/office/drawing/2014/main" id="{E5D07F48-4AF9-444F-AEEA-955F33892487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1440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19" name="Oval 52">
            <a:extLst>
              <a:ext uri="{FF2B5EF4-FFF2-40B4-BE49-F238E27FC236}">
                <a16:creationId xmlns:a16="http://schemas.microsoft.com/office/drawing/2014/main" id="{8C6C3C0A-CBAF-904F-A96A-459CDABE630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534400" y="5334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20" name="Oval 53">
            <a:extLst>
              <a:ext uri="{FF2B5EF4-FFF2-40B4-BE49-F238E27FC236}">
                <a16:creationId xmlns:a16="http://schemas.microsoft.com/office/drawing/2014/main" id="{774BF3CC-9077-E146-856A-6E435C23A86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382000" y="5638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21" name="Text Box 54">
            <a:extLst>
              <a:ext uri="{FF2B5EF4-FFF2-40B4-BE49-F238E27FC236}">
                <a16:creationId xmlns:a16="http://schemas.microsoft.com/office/drawing/2014/main" id="{319FC5E7-1C26-D54A-ACAB-FF34D0D7FD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1" y="44656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7222" name="Line 55">
            <a:extLst>
              <a:ext uri="{FF2B5EF4-FFF2-40B4-BE49-F238E27FC236}">
                <a16:creationId xmlns:a16="http://schemas.microsoft.com/office/drawing/2014/main" id="{7A637EBB-D1EB-564B-9C24-30A2C67A0E36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61722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23" name="Line 56">
            <a:extLst>
              <a:ext uri="{FF2B5EF4-FFF2-40B4-BE49-F238E27FC236}">
                <a16:creationId xmlns:a16="http://schemas.microsoft.com/office/drawing/2014/main" id="{BB99D757-EE8A-A84F-8C5E-CA8EAAD159D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67600" y="2438400"/>
            <a:ext cx="0" cy="1524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24" name="Oval 57">
            <a:extLst>
              <a:ext uri="{FF2B5EF4-FFF2-40B4-BE49-F238E27FC236}">
                <a16:creationId xmlns:a16="http://schemas.microsoft.com/office/drawing/2014/main" id="{D5F9551A-4E4C-4740-BF74-FE248CCEBFD8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543800" y="3657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25" name="Oval 58">
            <a:extLst>
              <a:ext uri="{FF2B5EF4-FFF2-40B4-BE49-F238E27FC236}">
                <a16:creationId xmlns:a16="http://schemas.microsoft.com/office/drawing/2014/main" id="{338AFEAF-C682-E741-AA8D-8367A71BDBB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772400" y="3352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26" name="Oval 59">
            <a:extLst>
              <a:ext uri="{FF2B5EF4-FFF2-40B4-BE49-F238E27FC236}">
                <a16:creationId xmlns:a16="http://schemas.microsoft.com/office/drawing/2014/main" id="{4E17738C-224C-1042-810A-C57AD049D055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677400" y="3200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27" name="Oval 60">
            <a:extLst>
              <a:ext uri="{FF2B5EF4-FFF2-40B4-BE49-F238E27FC236}">
                <a16:creationId xmlns:a16="http://schemas.microsoft.com/office/drawing/2014/main" id="{FAAE14FD-4942-054F-961D-9D754AA845D7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220200" y="2590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28" name="Oval 61">
            <a:extLst>
              <a:ext uri="{FF2B5EF4-FFF2-40B4-BE49-F238E27FC236}">
                <a16:creationId xmlns:a16="http://schemas.microsoft.com/office/drawing/2014/main" id="{BAC8750C-B576-C347-8D45-2214DD264609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153400" y="2667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29" name="Oval 62">
            <a:extLst>
              <a:ext uri="{FF2B5EF4-FFF2-40B4-BE49-F238E27FC236}">
                <a16:creationId xmlns:a16="http://schemas.microsoft.com/office/drawing/2014/main" id="{45475342-FD2A-8F43-82E3-84931ACFF1B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677400" y="3505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30" name="Oval 63">
            <a:extLst>
              <a:ext uri="{FF2B5EF4-FFF2-40B4-BE49-F238E27FC236}">
                <a16:creationId xmlns:a16="http://schemas.microsoft.com/office/drawing/2014/main" id="{313699F9-2F4F-4E42-92F7-B1AED060C1BC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372600" y="3276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31" name="Oval 64">
            <a:extLst>
              <a:ext uri="{FF2B5EF4-FFF2-40B4-BE49-F238E27FC236}">
                <a16:creationId xmlns:a16="http://schemas.microsoft.com/office/drawing/2014/main" id="{C4609947-4D24-CD47-9503-10DEC3BD9D2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915400" y="2743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32" name="Oval 65">
            <a:extLst>
              <a:ext uri="{FF2B5EF4-FFF2-40B4-BE49-F238E27FC236}">
                <a16:creationId xmlns:a16="http://schemas.microsoft.com/office/drawing/2014/main" id="{D74DD927-EEB5-5F41-855B-C8C85E122C49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534400" y="2590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33" name="Oval 66">
            <a:extLst>
              <a:ext uri="{FF2B5EF4-FFF2-40B4-BE49-F238E27FC236}">
                <a16:creationId xmlns:a16="http://schemas.microsoft.com/office/drawing/2014/main" id="{FF526701-B380-7943-957A-4C33BF57B1C2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696200" y="3048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34" name="Oval 67">
            <a:extLst>
              <a:ext uri="{FF2B5EF4-FFF2-40B4-BE49-F238E27FC236}">
                <a16:creationId xmlns:a16="http://schemas.microsoft.com/office/drawing/2014/main" id="{79E51362-B6B8-1843-A43A-F9BFA736678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924800" y="2895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35" name="Oval 68">
            <a:extLst>
              <a:ext uri="{FF2B5EF4-FFF2-40B4-BE49-F238E27FC236}">
                <a16:creationId xmlns:a16="http://schemas.microsoft.com/office/drawing/2014/main" id="{B204E8E8-C617-B44C-9147-93B27D4B5037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229600" y="3082925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7236" name="Oval 69">
            <a:extLst>
              <a:ext uri="{FF2B5EF4-FFF2-40B4-BE49-F238E27FC236}">
                <a16:creationId xmlns:a16="http://schemas.microsoft.com/office/drawing/2014/main" id="{052103E9-B669-584F-A24D-3C90BCCDAC0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144000" y="2971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37" name="Oval 70">
            <a:extLst>
              <a:ext uri="{FF2B5EF4-FFF2-40B4-BE49-F238E27FC236}">
                <a16:creationId xmlns:a16="http://schemas.microsoft.com/office/drawing/2014/main" id="{4AAAA906-1C49-574D-A6E3-86FD3D30ABE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610600" y="2895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38" name="Oval 71">
            <a:extLst>
              <a:ext uri="{FF2B5EF4-FFF2-40B4-BE49-F238E27FC236}">
                <a16:creationId xmlns:a16="http://schemas.microsoft.com/office/drawing/2014/main" id="{63B8D16B-04DD-3245-B716-7B4AD442D30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839200" y="2438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39" name="Text Box 72">
            <a:extLst>
              <a:ext uri="{FF2B5EF4-FFF2-40B4-BE49-F238E27FC236}">
                <a16:creationId xmlns:a16="http://schemas.microsoft.com/office/drawing/2014/main" id="{677A3F6C-C251-9B46-A758-405923F098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1" y="22558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7240" name="Line 73">
            <a:extLst>
              <a:ext uri="{FF2B5EF4-FFF2-40B4-BE49-F238E27FC236}">
                <a16:creationId xmlns:a16="http://schemas.microsoft.com/office/drawing/2014/main" id="{AAD5586D-E9EE-E844-BCCD-A9A1A983F240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39624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241" name="Oval 74">
            <a:extLst>
              <a:ext uri="{FF2B5EF4-FFF2-40B4-BE49-F238E27FC236}">
                <a16:creationId xmlns:a16="http://schemas.microsoft.com/office/drawing/2014/main" id="{D38090C2-FD30-6A41-800E-BEE9C4B2F9F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448800" y="2971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7242" name="Text Box 75">
            <a:extLst>
              <a:ext uri="{FF2B5EF4-FFF2-40B4-BE49-F238E27FC236}">
                <a16:creationId xmlns:a16="http://schemas.microsoft.com/office/drawing/2014/main" id="{A9A9A387-164F-B946-838C-42F7FF25B3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29788" y="3856039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7243" name="Text Box 76">
            <a:extLst>
              <a:ext uri="{FF2B5EF4-FFF2-40B4-BE49-F238E27FC236}">
                <a16:creationId xmlns:a16="http://schemas.microsoft.com/office/drawing/2014/main" id="{0E210326-7610-9049-B292-4376615E61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3601" y="60658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7244" name="Text Box 77">
            <a:extLst>
              <a:ext uri="{FF2B5EF4-FFF2-40B4-BE49-F238E27FC236}">
                <a16:creationId xmlns:a16="http://schemas.microsoft.com/office/drawing/2014/main" id="{B1562351-FF75-7346-A2ED-E50CF7B85E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1676401"/>
            <a:ext cx="2667000" cy="40957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Linear relationships</a:t>
            </a:r>
          </a:p>
        </p:txBody>
      </p:sp>
      <p:sp>
        <p:nvSpPr>
          <p:cNvPr id="7245" name="Text Box 78">
            <a:extLst>
              <a:ext uri="{FF2B5EF4-FFF2-40B4-BE49-F238E27FC236}">
                <a16:creationId xmlns:a16="http://schemas.microsoft.com/office/drawing/2014/main" id="{F57BB1CC-94FF-EE43-AA20-CA4DB307FA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1676401"/>
            <a:ext cx="3200400" cy="40957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Curvilinear relationships</a:t>
            </a:r>
          </a:p>
        </p:txBody>
      </p:sp>
      <p:sp>
        <p:nvSpPr>
          <p:cNvPr id="7246" name="Line 79">
            <a:extLst>
              <a:ext uri="{FF2B5EF4-FFF2-40B4-BE49-F238E27FC236}">
                <a16:creationId xmlns:a16="http://schemas.microsoft.com/office/drawing/2014/main" id="{7D566581-B9B6-994D-A18C-27A6E91D5E3E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1676400"/>
            <a:ext cx="0" cy="4724400"/>
          </a:xfrm>
          <a:prstGeom prst="line">
            <a:avLst/>
          </a:prstGeom>
          <a:noFill/>
          <a:ln w="2857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247" name="Line 80">
            <a:extLst>
              <a:ext uri="{FF2B5EF4-FFF2-40B4-BE49-F238E27FC236}">
                <a16:creationId xmlns:a16="http://schemas.microsoft.com/office/drawing/2014/main" id="{31694CD8-0249-5D40-8473-79F016DE960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667000" y="2590800"/>
            <a:ext cx="2362200" cy="1143000"/>
          </a:xfrm>
          <a:prstGeom prst="lin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248" name="Line 81">
            <a:extLst>
              <a:ext uri="{FF2B5EF4-FFF2-40B4-BE49-F238E27FC236}">
                <a16:creationId xmlns:a16="http://schemas.microsoft.com/office/drawing/2014/main" id="{3073919E-F4D6-234D-BFEB-B9A936249C76}"/>
              </a:ext>
            </a:extLst>
          </p:cNvPr>
          <p:cNvSpPr>
            <a:spLocks noChangeShapeType="1"/>
          </p:cNvSpPr>
          <p:nvPr/>
        </p:nvSpPr>
        <p:spPr bwMode="auto">
          <a:xfrm>
            <a:off x="2819400" y="4724400"/>
            <a:ext cx="1828800" cy="1295400"/>
          </a:xfrm>
          <a:prstGeom prst="lin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249" name="Freeform 82">
            <a:extLst>
              <a:ext uri="{FF2B5EF4-FFF2-40B4-BE49-F238E27FC236}">
                <a16:creationId xmlns:a16="http://schemas.microsoft.com/office/drawing/2014/main" id="{B8E8108A-E3F1-F44F-AA25-22E0B7ECACC7}"/>
              </a:ext>
            </a:extLst>
          </p:cNvPr>
          <p:cNvSpPr>
            <a:spLocks/>
          </p:cNvSpPr>
          <p:nvPr/>
        </p:nvSpPr>
        <p:spPr bwMode="auto">
          <a:xfrm>
            <a:off x="7620000" y="2692400"/>
            <a:ext cx="2209800" cy="1117600"/>
          </a:xfrm>
          <a:custGeom>
            <a:avLst/>
            <a:gdLst>
              <a:gd name="T0" fmla="*/ 0 w 1392"/>
              <a:gd name="T1" fmla="*/ 1117600 h 704"/>
              <a:gd name="T2" fmla="*/ 1143000 w 1392"/>
              <a:gd name="T3" fmla="*/ 50800 h 704"/>
              <a:gd name="T4" fmla="*/ 2209800 w 1392"/>
              <a:gd name="T5" fmla="*/ 812800 h 704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392" h="704">
                <a:moveTo>
                  <a:pt x="0" y="704"/>
                </a:moveTo>
                <a:cubicBezTo>
                  <a:pt x="244" y="384"/>
                  <a:pt x="488" y="64"/>
                  <a:pt x="720" y="32"/>
                </a:cubicBezTo>
                <a:cubicBezTo>
                  <a:pt x="952" y="0"/>
                  <a:pt x="1172" y="256"/>
                  <a:pt x="1392" y="512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250" name="Freeform 83">
            <a:extLst>
              <a:ext uri="{FF2B5EF4-FFF2-40B4-BE49-F238E27FC236}">
                <a16:creationId xmlns:a16="http://schemas.microsoft.com/office/drawing/2014/main" id="{B8480210-8F5F-8C41-B990-9A942705FEF8}"/>
              </a:ext>
            </a:extLst>
          </p:cNvPr>
          <p:cNvSpPr>
            <a:spLocks/>
          </p:cNvSpPr>
          <p:nvPr/>
        </p:nvSpPr>
        <p:spPr bwMode="auto">
          <a:xfrm>
            <a:off x="7620000" y="4419600"/>
            <a:ext cx="1828800" cy="1447800"/>
          </a:xfrm>
          <a:custGeom>
            <a:avLst/>
            <a:gdLst>
              <a:gd name="T0" fmla="*/ 0 w 1152"/>
              <a:gd name="T1" fmla="*/ 1447800 h 912"/>
              <a:gd name="T2" fmla="*/ 1295400 w 1152"/>
              <a:gd name="T3" fmla="*/ 990600 h 912"/>
              <a:gd name="T4" fmla="*/ 1828800 w 1152"/>
              <a:gd name="T5" fmla="*/ 0 h 912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1152" h="912">
                <a:moveTo>
                  <a:pt x="0" y="912"/>
                </a:moveTo>
                <a:cubicBezTo>
                  <a:pt x="312" y="844"/>
                  <a:pt x="624" y="776"/>
                  <a:pt x="816" y="624"/>
                </a:cubicBezTo>
                <a:cubicBezTo>
                  <a:pt x="1008" y="472"/>
                  <a:pt x="1080" y="236"/>
                  <a:pt x="1152" y="0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251" name="Rectangle 84">
            <a:extLst>
              <a:ext uri="{FF2B5EF4-FFF2-40B4-BE49-F238E27FC236}">
                <a16:creationId xmlns:a16="http://schemas.microsoft.com/office/drawing/2014/main" id="{6AA3EEC5-658D-4741-B7AC-C9E0581C421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/>
              <a:t>Linear Correlation</a:t>
            </a:r>
          </a:p>
        </p:txBody>
      </p:sp>
    </p:spTree>
    <p:extLst>
      <p:ext uri="{BB962C8B-B14F-4D97-AF65-F5344CB8AC3E}">
        <p14:creationId xmlns:p14="http://schemas.microsoft.com/office/powerpoint/2010/main" val="2673847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>
            <a:extLst>
              <a:ext uri="{FF2B5EF4-FFF2-40B4-BE49-F238E27FC236}">
                <a16:creationId xmlns:a16="http://schemas.microsoft.com/office/drawing/2014/main" id="{E3F0C1B6-518B-144B-89EB-6D3F35B39A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5000" y="0"/>
            <a:ext cx="8153400" cy="6096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600" dirty="0">
                <a:solidFill>
                  <a:srgbClr val="0125FF"/>
                </a:solidFill>
                <a:ea typeface="ＭＳ Ｐゴシック" charset="0"/>
                <a:cs typeface="ＭＳ Ｐゴシック" charset="0"/>
              </a:rPr>
              <a:t>Binary Logistic Regression Model</a:t>
            </a:r>
          </a:p>
        </p:txBody>
      </p:sp>
      <p:sp>
        <p:nvSpPr>
          <p:cNvPr id="21506" name="Text Box 3">
            <a:extLst>
              <a:ext uri="{FF2B5EF4-FFF2-40B4-BE49-F238E27FC236}">
                <a16:creationId xmlns:a16="http://schemas.microsoft.com/office/drawing/2014/main" id="{C39212AC-57D1-E14C-99C5-C3EDB34740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1625" y="609601"/>
            <a:ext cx="3962400" cy="646331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 i="1" dirty="0">
                <a:solidFill>
                  <a:srgbClr val="FFFF66"/>
                </a:solidFill>
                <a:latin typeface="Times New Roman" panose="02020603050405020304" pitchFamily="18" charset="0"/>
              </a:rPr>
              <a:t>Y</a:t>
            </a:r>
            <a:r>
              <a:rPr lang="en-US" altLang="en-US" sz="3600" dirty="0">
                <a:solidFill>
                  <a:srgbClr val="FFFF66"/>
                </a:solidFill>
                <a:latin typeface="Times New Roman" panose="02020603050405020304" pitchFamily="18" charset="0"/>
              </a:rPr>
              <a:t> = Binary response</a:t>
            </a:r>
          </a:p>
        </p:txBody>
      </p:sp>
      <p:sp>
        <p:nvSpPr>
          <p:cNvPr id="21507" name="Text Box 4">
            <a:extLst>
              <a:ext uri="{FF2B5EF4-FFF2-40B4-BE49-F238E27FC236}">
                <a16:creationId xmlns:a16="http://schemas.microsoft.com/office/drawing/2014/main" id="{536FFFEF-64AE-F748-A5E6-F634697BED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0700" y="609601"/>
            <a:ext cx="5067300" cy="646113"/>
          </a:xfrm>
          <a:prstGeom prst="rect">
            <a:avLst/>
          </a:prstGeom>
          <a:solidFill>
            <a:srgbClr val="6600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 i="1">
                <a:solidFill>
                  <a:srgbClr val="FFFF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en-US" sz="3600">
                <a:solidFill>
                  <a:srgbClr val="FFFF66"/>
                </a:solidFill>
                <a:latin typeface="Times New Roman" panose="02020603050405020304" pitchFamily="18" charset="0"/>
              </a:rPr>
              <a:t> = Quantitative predictor</a:t>
            </a:r>
          </a:p>
        </p:txBody>
      </p:sp>
      <p:sp>
        <p:nvSpPr>
          <p:cNvPr id="21508" name="Text Box 5">
            <a:extLst>
              <a:ext uri="{FF2B5EF4-FFF2-40B4-BE49-F238E27FC236}">
                <a16:creationId xmlns:a16="http://schemas.microsoft.com/office/drawing/2014/main" id="{88FE3914-BC88-B447-A6BB-297326BCF6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9164" y="1295401"/>
            <a:ext cx="8402637" cy="646113"/>
          </a:xfrm>
          <a:prstGeom prst="rect">
            <a:avLst/>
          </a:prstGeom>
          <a:solidFill>
            <a:srgbClr val="0033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l-GR" altLang="en-US" sz="3600" i="1">
                <a:solidFill>
                  <a:srgbClr val="FFFF66"/>
                </a:solidFill>
                <a:latin typeface="Times New Roman" panose="02020603050405020304" pitchFamily="18" charset="0"/>
              </a:rPr>
              <a:t>π</a:t>
            </a:r>
            <a:r>
              <a:rPr lang="en-US" altLang="en-US" sz="3600">
                <a:solidFill>
                  <a:srgbClr val="FFFF66"/>
                </a:solidFill>
                <a:latin typeface="Times New Roman" panose="02020603050405020304" pitchFamily="18" charset="0"/>
              </a:rPr>
              <a:t> = proportion of 1</a:t>
            </a:r>
            <a:r>
              <a:rPr lang="ja-JP" altLang="en-US" sz="3600">
                <a:solidFill>
                  <a:srgbClr val="FFFF66"/>
                </a:solidFill>
                <a:latin typeface="Times New Roman" panose="02020603050405020304" pitchFamily="18" charset="0"/>
              </a:rPr>
              <a:t>’</a:t>
            </a:r>
            <a:r>
              <a:rPr lang="en-US" altLang="ja-JP" sz="3600">
                <a:solidFill>
                  <a:srgbClr val="FFFF66"/>
                </a:solidFill>
                <a:latin typeface="Times New Roman" panose="02020603050405020304" pitchFamily="18" charset="0"/>
              </a:rPr>
              <a:t>s (yes,success) at any X</a:t>
            </a:r>
            <a:endParaRPr lang="en-US" altLang="en-US" sz="3600">
              <a:solidFill>
                <a:srgbClr val="FFFF66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21509" name="Object 2">
            <a:extLst>
              <a:ext uri="{FF2B5EF4-FFF2-40B4-BE49-F238E27FC236}">
                <a16:creationId xmlns:a16="http://schemas.microsoft.com/office/drawing/2014/main" id="{43E06B4F-7BF1-1D40-85C4-4FCE77A490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507163" y="3168650"/>
          <a:ext cx="3770312" cy="186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7" name="Equation" r:id="rId3" imgW="927100" imgH="457200" progId="Equation.DSMT4">
                  <p:embed/>
                </p:oleObj>
              </mc:Choice>
              <mc:Fallback>
                <p:oleObj name="Equation" r:id="rId3" imgW="927100" imgH="457200" progId="Equation.DSMT4">
                  <p:embed/>
                  <p:pic>
                    <p:nvPicPr>
                      <p:cNvPr id="21509" name="Object 2">
                        <a:extLst>
                          <a:ext uri="{FF2B5EF4-FFF2-40B4-BE49-F238E27FC236}">
                            <a16:creationId xmlns:a16="http://schemas.microsoft.com/office/drawing/2014/main" id="{43E06B4F-7BF1-1D40-85C4-4FCE77A490AB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7163" y="3168650"/>
                        <a:ext cx="3770312" cy="18621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10" name="Text Box 7">
            <a:extLst>
              <a:ext uri="{FF2B5EF4-FFF2-40B4-BE49-F238E27FC236}">
                <a16:creationId xmlns:a16="http://schemas.microsoft.com/office/drawing/2014/main" id="{1ECED101-6EE3-9245-893E-7ECCAEBAB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6550" y="1981200"/>
            <a:ext cx="9448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>
                <a:solidFill>
                  <a:srgbClr val="0125FF"/>
                </a:solidFill>
                <a:latin typeface="Times New Roman" panose="02020603050405020304" pitchFamily="18" charset="0"/>
              </a:rPr>
              <a:t>Equivalent forms of the logistic regression model:</a:t>
            </a:r>
          </a:p>
        </p:txBody>
      </p:sp>
      <p:graphicFrame>
        <p:nvGraphicFramePr>
          <p:cNvPr id="21512" name="Object 3">
            <a:extLst>
              <a:ext uri="{FF2B5EF4-FFF2-40B4-BE49-F238E27FC236}">
                <a16:creationId xmlns:a16="http://schemas.microsoft.com/office/drawing/2014/main" id="{FC53EC1F-107D-6A44-96F9-0E7844C612D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79563" y="3252789"/>
          <a:ext cx="4627562" cy="143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8" name="Equation" r:id="rId5" imgW="32181800" imgH="9944100" progId="Equation.3">
                  <p:embed/>
                </p:oleObj>
              </mc:Choice>
              <mc:Fallback>
                <p:oleObj name="Equation" r:id="rId5" imgW="32181800" imgH="9944100" progId="Equation.3">
                  <p:embed/>
                  <p:pic>
                    <p:nvPicPr>
                      <p:cNvPr id="21512" name="Object 3">
                        <a:extLst>
                          <a:ext uri="{FF2B5EF4-FFF2-40B4-BE49-F238E27FC236}">
                            <a16:creationId xmlns:a16="http://schemas.microsoft.com/office/drawing/2014/main" id="{FC53EC1F-107D-6A44-96F9-0E7844C612D7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79563" y="3252789"/>
                        <a:ext cx="4627562" cy="14319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13" name="TextBox 9">
            <a:extLst>
              <a:ext uri="{FF2B5EF4-FFF2-40B4-BE49-F238E27FC236}">
                <a16:creationId xmlns:a16="http://schemas.microsoft.com/office/drawing/2014/main" id="{4E123C2E-63F3-B743-A8AA-3B5FA15E0F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3964" y="2667001"/>
            <a:ext cx="2611437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Logit form</a:t>
            </a:r>
          </a:p>
        </p:txBody>
      </p:sp>
      <p:sp>
        <p:nvSpPr>
          <p:cNvPr id="21514" name="TextBox 10">
            <a:extLst>
              <a:ext uri="{FF2B5EF4-FFF2-40B4-BE49-F238E27FC236}">
                <a16:creationId xmlns:a16="http://schemas.microsoft.com/office/drawing/2014/main" id="{256FA48D-35E3-3940-826F-6E914AF98C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1164" y="2617788"/>
            <a:ext cx="32972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Probability form</a:t>
            </a:r>
          </a:p>
        </p:txBody>
      </p:sp>
      <p:sp>
        <p:nvSpPr>
          <p:cNvPr id="21515" name="TextBox 11">
            <a:extLst>
              <a:ext uri="{FF2B5EF4-FFF2-40B4-BE49-F238E27FC236}">
                <a16:creationId xmlns:a16="http://schemas.microsoft.com/office/drawing/2014/main" id="{2DEB6D46-006E-E646-AC28-A7A2643B6D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1" y="5486401"/>
            <a:ext cx="66516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N.B.: This is natural log (aka </a:t>
            </a:r>
            <a:r>
              <a:rPr lang="ja-JP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“</a:t>
            </a:r>
            <a:r>
              <a:rPr lang="en-US" altLang="ja-JP" sz="3600">
                <a:solidFill>
                  <a:srgbClr val="0125FF"/>
                </a:solidFill>
                <a:latin typeface="Times New Roman" panose="02020603050405020304" pitchFamily="18" charset="0"/>
              </a:rPr>
              <a:t>ln</a:t>
            </a:r>
            <a:r>
              <a:rPr lang="ja-JP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”</a:t>
            </a:r>
            <a:r>
              <a:rPr lang="en-US" altLang="ja-JP" sz="3600">
                <a:solidFill>
                  <a:srgbClr val="0125FF"/>
                </a:solidFill>
                <a:latin typeface="Times New Roman" panose="02020603050405020304" pitchFamily="18" charset="0"/>
              </a:rPr>
              <a:t>)</a:t>
            </a:r>
            <a:endParaRPr lang="en-US" altLang="en-US" sz="3600">
              <a:solidFill>
                <a:srgbClr val="0125FF"/>
              </a:solidFill>
              <a:latin typeface="Times New Roman" panose="02020603050405020304" pitchFamily="18" charset="0"/>
            </a:endParaRPr>
          </a:p>
        </p:txBody>
      </p:sp>
      <p:cxnSp>
        <p:nvCxnSpPr>
          <p:cNvPr id="21516" name="Straight Arrow Connector 13">
            <a:extLst>
              <a:ext uri="{FF2B5EF4-FFF2-40B4-BE49-F238E27FC236}">
                <a16:creationId xmlns:a16="http://schemas.microsoft.com/office/drawing/2014/main" id="{354D2810-CEAA-FC4C-8054-26B1B6A7D08F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V="1">
            <a:off x="1447800" y="4810125"/>
            <a:ext cx="1371600" cy="152400"/>
          </a:xfrm>
          <a:prstGeom prst="straightConnector1">
            <a:avLst/>
          </a:prstGeom>
          <a:noFill/>
          <a:ln w="25400">
            <a:solidFill>
              <a:srgbClr val="FF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8512880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633BFDDF-880D-4F4C-8A01-C8365A3D58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24000" y="0"/>
            <a:ext cx="9144000" cy="5334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200" dirty="0">
                <a:solidFill>
                  <a:srgbClr val="0125FF"/>
                </a:solidFill>
                <a:ea typeface="ＭＳ Ｐゴシック" charset="0"/>
                <a:cs typeface="ＭＳ Ｐゴシック" charset="0"/>
              </a:rPr>
              <a:t>Binary Logistic Regression via R</a:t>
            </a:r>
          </a:p>
        </p:txBody>
      </p:sp>
      <p:sp>
        <p:nvSpPr>
          <p:cNvPr id="229379" name="Text Box 3">
            <a:extLst>
              <a:ext uri="{FF2B5EF4-FFF2-40B4-BE49-F238E27FC236}">
                <a16:creationId xmlns:a16="http://schemas.microsoft.com/office/drawing/2014/main" id="{7571DAD7-12A4-5747-9798-337487BC71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3700" y="685800"/>
            <a:ext cx="8991600" cy="12001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b="1">
                <a:latin typeface="Courier New" panose="02070309020205020404" pitchFamily="49" charset="0"/>
              </a:rPr>
              <a:t>&gt; 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logitmodel=glm(Gender~Hgt,family=binomial, data=Pulse)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b="1">
                <a:latin typeface="Courier New" panose="02070309020205020404" pitchFamily="49" charset="0"/>
              </a:rPr>
              <a:t>&gt;</a:t>
            </a:r>
            <a:r>
              <a:rPr lang="en-US" altLang="en-US" sz="2400" b="1">
                <a:solidFill>
                  <a:srgbClr val="FF0000"/>
                </a:solidFill>
                <a:latin typeface="Courier New" panose="02070309020205020404" pitchFamily="49" charset="0"/>
              </a:rPr>
              <a:t> summary(logitmodel)</a:t>
            </a:r>
          </a:p>
        </p:txBody>
      </p:sp>
      <p:sp>
        <p:nvSpPr>
          <p:cNvPr id="229380" name="Text Box 4">
            <a:extLst>
              <a:ext uri="{FF2B5EF4-FFF2-40B4-BE49-F238E27FC236}">
                <a16:creationId xmlns:a16="http://schemas.microsoft.com/office/drawing/2014/main" id="{1A9B6729-30F6-864F-B6E9-4F4B2A834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0688" y="1947863"/>
            <a:ext cx="9144000" cy="30464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Call: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glm(formula = Gender ~ Hgt, family = binomial)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b="1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Deviance Residuals: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     Min        1Q    Median        3Q       Max 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-2.77443  -0.34870  -0.05375   0.32973   2.37928 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b="1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Coefficients: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            Estimate Std. Error z value Pr(&gt;|z|)   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(Intercept)  64.1416     8.3694   7.664 1.81e-14 ***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Hgt          -0.9424     0.1227  -7.680 1.60e-14***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---</a:t>
            </a:r>
          </a:p>
        </p:txBody>
      </p:sp>
      <p:sp>
        <p:nvSpPr>
          <p:cNvPr id="229384" name="Oval 8">
            <a:extLst>
              <a:ext uri="{FF2B5EF4-FFF2-40B4-BE49-F238E27FC236}">
                <a16:creationId xmlns:a16="http://schemas.microsoft.com/office/drawing/2014/main" id="{8C191579-7867-C74B-86AD-02F873DFC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4650" y="3980706"/>
            <a:ext cx="1524000" cy="649188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58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9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93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93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9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9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379" grpId="0" animBg="1"/>
      <p:bldP spid="229380" grpId="0" animBg="1"/>
      <p:bldP spid="22938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03" name="Object 2">
            <a:extLst>
              <a:ext uri="{FF2B5EF4-FFF2-40B4-BE49-F238E27FC236}">
                <a16:creationId xmlns:a16="http://schemas.microsoft.com/office/drawing/2014/main" id="{7D2C52A4-98C7-B04D-8E31-150CC9CCEAF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953000" y="2438400"/>
          <a:ext cx="4622800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3" name="Equation" r:id="rId3" imgW="1155700" imgH="381000" progId="Equation.3">
                  <p:embed/>
                </p:oleObj>
              </mc:Choice>
              <mc:Fallback>
                <p:oleObj name="Equation" r:id="rId3" imgW="1155700" imgH="381000" progId="Equation.3">
                  <p:embed/>
                  <p:pic>
                    <p:nvPicPr>
                      <p:cNvPr id="29703" name="Object 2">
                        <a:extLst>
                          <a:ext uri="{FF2B5EF4-FFF2-40B4-BE49-F238E27FC236}">
                            <a16:creationId xmlns:a16="http://schemas.microsoft.com/office/drawing/2014/main" id="{7D2C52A4-98C7-B04D-8E31-150CC9CCEAF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53000" y="2438400"/>
                        <a:ext cx="4622800" cy="1524000"/>
                      </a:xfrm>
                      <a:prstGeom prst="rect">
                        <a:avLst/>
                      </a:prstGeom>
                      <a:solidFill>
                        <a:srgbClr val="FFFF99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 Box 6">
            <a:extLst>
              <a:ext uri="{FF2B5EF4-FFF2-40B4-BE49-F238E27FC236}">
                <a16:creationId xmlns:a16="http://schemas.microsoft.com/office/drawing/2014/main" id="{E601608E-5CB5-0643-A4A2-46C919F2BF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68900" y="4017964"/>
            <a:ext cx="525938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2800" dirty="0">
                <a:solidFill>
                  <a:srgbClr val="0125FF"/>
                </a:solidFill>
                <a:latin typeface="Arial" charset="0"/>
              </a:rPr>
              <a:t>proportion of females at that </a:t>
            </a:r>
            <a:r>
              <a:rPr lang="en-US" sz="2800" dirty="0" err="1">
                <a:solidFill>
                  <a:srgbClr val="0125FF"/>
                </a:solidFill>
                <a:latin typeface="Arial" charset="0"/>
              </a:rPr>
              <a:t>Hgt</a:t>
            </a:r>
            <a:endParaRPr lang="en-US" sz="2800" dirty="0">
              <a:solidFill>
                <a:srgbClr val="0125FF"/>
              </a:solidFill>
              <a:latin typeface="Arial" charset="0"/>
            </a:endParaRPr>
          </a:p>
        </p:txBody>
      </p:sp>
      <p:sp>
        <p:nvSpPr>
          <p:cNvPr id="7" name="Line 7">
            <a:extLst>
              <a:ext uri="{FF2B5EF4-FFF2-40B4-BE49-F238E27FC236}">
                <a16:creationId xmlns:a16="http://schemas.microsoft.com/office/drawing/2014/main" id="{B9FFBAA0-AC6F-7E40-B79D-3CFDD544344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224463" y="3484563"/>
            <a:ext cx="228600" cy="6858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D1774B0F-9F9E-8646-A907-596700A6A2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9900" y="152401"/>
            <a:ext cx="8572500" cy="20621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Call: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glm(formula = Gender ~ Hgt, family = binomial, data = Pulse)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600" b="1">
              <a:latin typeface="Courier New" panose="02070309020205020404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Coefficients: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            Estimate Std. Error z value Pr(&gt;|z|)   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(Intercept)  64.1416     8.3694   7.664 1.81e-14 ***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Hgt          -0.9424     0.1227  -7.680 1.60e-14***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600" b="1">
                <a:latin typeface="Courier New" panose="02070309020205020404" pitchFamily="49" charset="0"/>
              </a:rPr>
              <a:t>---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1A6DE27-93CD-5F42-B282-0A9EC6C32D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6725" y="1288306"/>
            <a:ext cx="1524000" cy="649188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714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>
            <a:extLst>
              <a:ext uri="{FF2B5EF4-FFF2-40B4-BE49-F238E27FC236}">
                <a16:creationId xmlns:a16="http://schemas.microsoft.com/office/drawing/2014/main" id="{1C47954F-D769-2C46-90B8-B8F61C1DB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0"/>
            <a:ext cx="8534400" cy="685800"/>
          </a:xfrm>
          <a:solidFill>
            <a:schemeClr val="bg1"/>
          </a:solidFill>
        </p:spPr>
        <p:txBody>
          <a:bodyPr/>
          <a:lstStyle/>
          <a:p>
            <a:pPr algn="l"/>
            <a:r>
              <a:rPr lang="en-US" altLang="en-US" sz="2800" b="1">
                <a:latin typeface="Courier New" panose="02070309020205020404" pitchFamily="49" charset="0"/>
                <a:ea typeface="ＭＳ Ｐゴシック" panose="020B0600070205080204" pitchFamily="34" charset="-128"/>
              </a:rPr>
              <a:t>&gt;</a:t>
            </a:r>
            <a:r>
              <a:rPr lang="en-US" altLang="en-US" sz="2800" b="1">
                <a:solidFill>
                  <a:srgbClr val="FF0000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 plot(fitted(logitmodel)~Pulse$Hgt)</a:t>
            </a:r>
          </a:p>
        </p:txBody>
      </p:sp>
      <p:pic>
        <p:nvPicPr>
          <p:cNvPr id="25602" name="Picture 1">
            <a:extLst>
              <a:ext uri="{FF2B5EF4-FFF2-40B4-BE49-F238E27FC236}">
                <a16:creationId xmlns:a16="http://schemas.microsoft.com/office/drawing/2014/main" id="{0E60A04D-06CA-8348-B104-4191844EC5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638" y="714375"/>
            <a:ext cx="5511800" cy="513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67442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>
            <a:extLst>
              <a:ext uri="{FF2B5EF4-FFF2-40B4-BE49-F238E27FC236}">
                <a16:creationId xmlns:a16="http://schemas.microsoft.com/office/drawing/2014/main" id="{9458CEB7-0A5C-F945-AFCE-FF073DCE7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0"/>
            <a:ext cx="7772400" cy="685800"/>
          </a:xfrm>
        </p:spPr>
        <p:txBody>
          <a:bodyPr/>
          <a:lstStyle/>
          <a:p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Odds</a:t>
            </a:r>
          </a:p>
        </p:txBody>
      </p:sp>
      <p:sp>
        <p:nvSpPr>
          <p:cNvPr id="216067" name="Text Box 3">
            <a:extLst>
              <a:ext uri="{FF2B5EF4-FFF2-40B4-BE49-F238E27FC236}">
                <a16:creationId xmlns:a16="http://schemas.microsoft.com/office/drawing/2014/main" id="{5B8E753D-B095-5945-A07A-738EC02AEA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609600"/>
            <a:ext cx="7772400" cy="1754326"/>
          </a:xfrm>
          <a:prstGeom prst="rect">
            <a:avLst/>
          </a:prstGeom>
          <a:solidFill>
            <a:srgbClr val="0033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chemeClr val="bg1"/>
                </a:solidFill>
                <a:latin typeface="Times New Roman" panose="02020603050405020304" pitchFamily="18" charset="0"/>
              </a:rPr>
              <a:t>Definition:</a:t>
            </a:r>
            <a:r>
              <a:rPr lang="en-US" altLang="en-US" sz="3600">
                <a:solidFill>
                  <a:srgbClr val="FFFF66"/>
                </a:solidFill>
                <a:latin typeface="Times New Roman" panose="02020603050405020304" pitchFamily="18" charset="0"/>
              </a:rPr>
              <a:t> 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3600">
              <a:solidFill>
                <a:srgbClr val="FFFF66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endParaRPr lang="en-US" altLang="en-US" sz="3600">
              <a:solidFill>
                <a:srgbClr val="FFFF66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216068" name="Object 4">
            <a:extLst>
              <a:ext uri="{FF2B5EF4-FFF2-40B4-BE49-F238E27FC236}">
                <a16:creationId xmlns:a16="http://schemas.microsoft.com/office/drawing/2014/main" id="{7DBD1377-5E8A-AA43-BE38-432BE477E7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11401" y="1295400"/>
          <a:ext cx="1152525" cy="1277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1" name="Equation" r:id="rId4" imgW="8191500" imgH="9067800" progId="Equation.3">
                  <p:embed/>
                </p:oleObj>
              </mc:Choice>
              <mc:Fallback>
                <p:oleObj name="Equation" r:id="rId4" imgW="8191500" imgH="9067800" progId="Equation.3">
                  <p:embed/>
                  <p:pic>
                    <p:nvPicPr>
                      <p:cNvPr id="216068" name="Object 4">
                        <a:extLst>
                          <a:ext uri="{FF2B5EF4-FFF2-40B4-BE49-F238E27FC236}">
                            <a16:creationId xmlns:a16="http://schemas.microsoft.com/office/drawing/2014/main" id="{7DBD1377-5E8A-AA43-BE38-432BE477E73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1401" y="1295400"/>
                        <a:ext cx="1152525" cy="12779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6069" name="Object 5">
            <a:extLst>
              <a:ext uri="{FF2B5EF4-FFF2-40B4-BE49-F238E27FC236}">
                <a16:creationId xmlns:a16="http://schemas.microsoft.com/office/drawing/2014/main" id="{EA6BB922-3EC1-9A42-B17D-1C81635839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29001" y="1295400"/>
          <a:ext cx="1865313" cy="128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2" name="Equation" r:id="rId6" imgW="14046200" imgH="9652000" progId="Equation.3">
                  <p:embed/>
                </p:oleObj>
              </mc:Choice>
              <mc:Fallback>
                <p:oleObj name="Equation" r:id="rId6" imgW="14046200" imgH="9652000" progId="Equation.3">
                  <p:embed/>
                  <p:pic>
                    <p:nvPicPr>
                      <p:cNvPr id="216069" name="Object 5">
                        <a:extLst>
                          <a:ext uri="{FF2B5EF4-FFF2-40B4-BE49-F238E27FC236}">
                            <a16:creationId xmlns:a16="http://schemas.microsoft.com/office/drawing/2014/main" id="{EA6BB922-3EC1-9A42-B17D-1C816358396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29001" y="1295400"/>
                        <a:ext cx="1865313" cy="12827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6070" name="Text Box 6">
            <a:extLst>
              <a:ext uri="{FF2B5EF4-FFF2-40B4-BE49-F238E27FC236}">
                <a16:creationId xmlns:a16="http://schemas.microsoft.com/office/drawing/2014/main" id="{308AFD82-9ECF-9340-AF99-F98C22809E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1524001"/>
            <a:ext cx="41910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FFFF66"/>
                </a:solidFill>
                <a:latin typeface="Times New Roman" panose="02020603050405020304" pitchFamily="18" charset="0"/>
              </a:rPr>
              <a:t>is the </a:t>
            </a:r>
            <a:r>
              <a:rPr lang="en-US" altLang="en-US" sz="3600">
                <a:solidFill>
                  <a:schemeClr val="bg1"/>
                </a:solidFill>
                <a:latin typeface="Times New Roman" panose="02020603050405020304" pitchFamily="18" charset="0"/>
              </a:rPr>
              <a:t>odds</a:t>
            </a:r>
            <a:r>
              <a:rPr lang="en-US" altLang="en-US" sz="3600">
                <a:solidFill>
                  <a:srgbClr val="FFFF66"/>
                </a:solidFill>
                <a:latin typeface="Times New Roman" panose="02020603050405020304" pitchFamily="18" charset="0"/>
              </a:rPr>
              <a:t> of Yes.</a:t>
            </a:r>
          </a:p>
        </p:txBody>
      </p:sp>
      <p:graphicFrame>
        <p:nvGraphicFramePr>
          <p:cNvPr id="216077" name="Object 13">
            <a:extLst>
              <a:ext uri="{FF2B5EF4-FFF2-40B4-BE49-F238E27FC236}">
                <a16:creationId xmlns:a16="http://schemas.microsoft.com/office/drawing/2014/main" id="{BDE4979A-7F72-4B47-96A6-1E6D7444B7E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38400" y="3101976"/>
          <a:ext cx="6915150" cy="153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3" name="Equation" r:id="rId8" imgW="40957500" imgH="9067800" progId="Equation.3">
                  <p:embed/>
                </p:oleObj>
              </mc:Choice>
              <mc:Fallback>
                <p:oleObj name="Equation" r:id="rId8" imgW="40957500" imgH="9067800" progId="Equation.3">
                  <p:embed/>
                  <p:pic>
                    <p:nvPicPr>
                      <p:cNvPr id="216077" name="Object 13">
                        <a:extLst>
                          <a:ext uri="{FF2B5EF4-FFF2-40B4-BE49-F238E27FC236}">
                            <a16:creationId xmlns:a16="http://schemas.microsoft.com/office/drawing/2014/main" id="{BDE4979A-7F72-4B47-96A6-1E6D7444B7E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38400" y="3101976"/>
                        <a:ext cx="6915150" cy="15335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3838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60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60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6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6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16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16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067" grpId="0" animBg="1" autoUpdateAnimBg="0"/>
      <p:bldP spid="216070" grpId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>
            <a:extLst>
              <a:ext uri="{FF2B5EF4-FFF2-40B4-BE49-F238E27FC236}">
                <a16:creationId xmlns:a16="http://schemas.microsoft.com/office/drawing/2014/main" id="{A842E78F-52D9-3744-B97C-581E1C9B8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0"/>
            <a:ext cx="7772400" cy="685800"/>
          </a:xfrm>
        </p:spPr>
        <p:txBody>
          <a:bodyPr/>
          <a:lstStyle/>
          <a:p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Odds</a:t>
            </a:r>
          </a:p>
        </p:txBody>
      </p:sp>
      <p:sp>
        <p:nvSpPr>
          <p:cNvPr id="34818" name="Text Box 7">
            <a:extLst>
              <a:ext uri="{FF2B5EF4-FFF2-40B4-BE49-F238E27FC236}">
                <a16:creationId xmlns:a16="http://schemas.microsoft.com/office/drawing/2014/main" id="{B791A20B-292C-784B-81C2-A86E668BEF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2514600"/>
            <a:ext cx="7086600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The logistic model assumes a linear relationship between the </a:t>
            </a:r>
            <a:r>
              <a:rPr lang="en-US" altLang="en-US" sz="3600" i="1">
                <a:solidFill>
                  <a:srgbClr val="0125FF"/>
                </a:solidFill>
                <a:latin typeface="Times New Roman" panose="02020603050405020304" pitchFamily="18" charset="0"/>
              </a:rPr>
              <a:t>predictors</a:t>
            </a: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en-US" sz="3600" i="1">
                <a:solidFill>
                  <a:srgbClr val="0125FF"/>
                </a:solidFill>
                <a:latin typeface="Times New Roman" panose="02020603050405020304" pitchFamily="18" charset="0"/>
              </a:rPr>
              <a:t>log(odds).</a:t>
            </a:r>
          </a:p>
        </p:txBody>
      </p:sp>
      <p:graphicFrame>
        <p:nvGraphicFramePr>
          <p:cNvPr id="34819" name="Object 8">
            <a:extLst>
              <a:ext uri="{FF2B5EF4-FFF2-40B4-BE49-F238E27FC236}">
                <a16:creationId xmlns:a16="http://schemas.microsoft.com/office/drawing/2014/main" id="{BFE294CF-AB27-EC4C-960D-B0C3BBE6811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38650" y="1058863"/>
          <a:ext cx="4305300" cy="1446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9" name="Equation" r:id="rId4" imgW="1435100" imgH="482600" progId="Equation.DSMT4">
                  <p:embed/>
                </p:oleObj>
              </mc:Choice>
              <mc:Fallback>
                <p:oleObj name="Equation" r:id="rId4" imgW="1435100" imgH="482600" progId="Equation.DSMT4">
                  <p:embed/>
                  <p:pic>
                    <p:nvPicPr>
                      <p:cNvPr id="34819" name="Object 8">
                        <a:extLst>
                          <a:ext uri="{FF2B5EF4-FFF2-40B4-BE49-F238E27FC236}">
                            <a16:creationId xmlns:a16="http://schemas.microsoft.com/office/drawing/2014/main" id="{BFE294CF-AB27-EC4C-960D-B0C3BBE6811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38650" y="1058863"/>
                        <a:ext cx="4305300" cy="144621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20" name="Text Box 9">
            <a:extLst>
              <a:ext uri="{FF2B5EF4-FFF2-40B4-BE49-F238E27FC236}">
                <a16:creationId xmlns:a16="http://schemas.microsoft.com/office/drawing/2014/main" id="{7A6061B8-CCAE-4D48-8738-F6442EA545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2514600"/>
            <a:ext cx="1524000" cy="118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7200">
                <a:solidFill>
                  <a:srgbClr val="0125FF"/>
                </a:solidFill>
                <a:latin typeface="Times New Roman" panose="02020603050405020304" pitchFamily="18" charset="0"/>
                <a:sym typeface="Symbol" pitchFamily="2" charset="2"/>
              </a:rPr>
              <a:t>⇒</a:t>
            </a:r>
          </a:p>
        </p:txBody>
      </p:sp>
      <p:sp>
        <p:nvSpPr>
          <p:cNvPr id="34821" name="Text Box 10">
            <a:extLst>
              <a:ext uri="{FF2B5EF4-FFF2-40B4-BE49-F238E27FC236}">
                <a16:creationId xmlns:a16="http://schemas.microsoft.com/office/drawing/2014/main" id="{1B43E350-3289-A04A-BD47-95EF850136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533400"/>
            <a:ext cx="56388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rgbClr val="0125FF"/>
                </a:solidFill>
                <a:latin typeface="Times New Roman" panose="02020603050405020304" pitchFamily="18" charset="0"/>
              </a:rPr>
              <a:t>Logit form of the model:</a:t>
            </a:r>
          </a:p>
        </p:txBody>
      </p:sp>
      <p:graphicFrame>
        <p:nvGraphicFramePr>
          <p:cNvPr id="34822" name="Object 13">
            <a:extLst>
              <a:ext uri="{FF2B5EF4-FFF2-40B4-BE49-F238E27FC236}">
                <a16:creationId xmlns:a16="http://schemas.microsoft.com/office/drawing/2014/main" id="{8FA05E49-04EE-B548-8AB2-08B7D8DFCB7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954714" y="3879850"/>
          <a:ext cx="4270375" cy="1314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0" name="Equation" r:id="rId6" imgW="1358900" imgH="419100" progId="Equation.3">
                  <p:embed/>
                </p:oleObj>
              </mc:Choice>
              <mc:Fallback>
                <p:oleObj name="Equation" r:id="rId6" imgW="1358900" imgH="419100" progId="Equation.3">
                  <p:embed/>
                  <p:pic>
                    <p:nvPicPr>
                      <p:cNvPr id="34822" name="Object 13">
                        <a:extLst>
                          <a:ext uri="{FF2B5EF4-FFF2-40B4-BE49-F238E27FC236}">
                            <a16:creationId xmlns:a16="http://schemas.microsoft.com/office/drawing/2014/main" id="{8FA05E49-04EE-B548-8AB2-08B7D8DFCB7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54714" y="3879850"/>
                        <a:ext cx="4270375" cy="131445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88229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>
            <a:extLst>
              <a:ext uri="{FF2B5EF4-FFF2-40B4-BE49-F238E27FC236}">
                <a16:creationId xmlns:a16="http://schemas.microsoft.com/office/drawing/2014/main" id="{B691946F-5C51-9A45-8863-C91BFEAE8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0"/>
            <a:ext cx="8001000" cy="685800"/>
          </a:xfrm>
        </p:spPr>
        <p:txBody>
          <a:bodyPr/>
          <a:lstStyle/>
          <a:p>
            <a:r>
              <a:rPr lang="en-US" altLang="en-US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Interpreting </a:t>
            </a:r>
            <a:r>
              <a:rPr lang="ja-JP" altLang="en-US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“</a:t>
            </a:r>
            <a:r>
              <a:rPr lang="en-US" altLang="ja-JP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Slope</a:t>
            </a:r>
            <a:r>
              <a:rPr lang="ja-JP" altLang="en-US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”</a:t>
            </a:r>
            <a:r>
              <a:rPr lang="en-US" altLang="ja-JP" sz="3200">
                <a:solidFill>
                  <a:srgbClr val="0125FF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rPr>
              <a:t> using Odds Ratio</a:t>
            </a:r>
            <a:endParaRPr lang="en-US" altLang="en-US" sz="3200">
              <a:solidFill>
                <a:srgbClr val="0125FF"/>
              </a:solidFill>
              <a:latin typeface="Times New Roman" panose="02020603050405020304" pitchFamily="18" charset="0"/>
              <a:ea typeface="ＭＳ Ｐゴシック" panose="020B0600070205080204" pitchFamily="34" charset="-128"/>
            </a:endParaRPr>
          </a:p>
        </p:txBody>
      </p:sp>
      <p:graphicFrame>
        <p:nvGraphicFramePr>
          <p:cNvPr id="36866" name="Object 3">
            <a:extLst>
              <a:ext uri="{FF2B5EF4-FFF2-40B4-BE49-F238E27FC236}">
                <a16:creationId xmlns:a16="http://schemas.microsoft.com/office/drawing/2014/main" id="{BA834E4D-9BF2-004C-B855-1E441DA364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52601" y="923926"/>
          <a:ext cx="4627563" cy="143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9" name="Equation" r:id="rId4" imgW="32181800" imgH="9944100" progId="Equation.3">
                  <p:embed/>
                </p:oleObj>
              </mc:Choice>
              <mc:Fallback>
                <p:oleObj name="Equation" r:id="rId4" imgW="32181800" imgH="9944100" progId="Equation.3">
                  <p:embed/>
                  <p:pic>
                    <p:nvPicPr>
                      <p:cNvPr id="36866" name="Object 3">
                        <a:extLst>
                          <a:ext uri="{FF2B5EF4-FFF2-40B4-BE49-F238E27FC236}">
                            <a16:creationId xmlns:a16="http://schemas.microsoft.com/office/drawing/2014/main" id="{BA834E4D-9BF2-004C-B855-1E441DA364B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1" y="923926"/>
                        <a:ext cx="4627563" cy="14319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67" name="Text Box 9">
            <a:extLst>
              <a:ext uri="{FF2B5EF4-FFF2-40B4-BE49-F238E27FC236}">
                <a16:creationId xmlns:a16="http://schemas.microsoft.com/office/drawing/2014/main" id="{27E3E74C-354C-2541-BC48-C1D6ED9ECD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3886200"/>
            <a:ext cx="8610600" cy="1200150"/>
          </a:xfrm>
          <a:prstGeom prst="rect">
            <a:avLst/>
          </a:prstGeom>
          <a:solidFill>
            <a:srgbClr val="FFFF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latin typeface="Times New Roman" panose="02020603050405020304" pitchFamily="18" charset="0"/>
              </a:rPr>
              <a:t>When we increase </a:t>
            </a:r>
            <a:r>
              <a:rPr lang="en-US" altLang="en-US" sz="3600" i="1">
                <a:latin typeface="Times New Roman" panose="02020603050405020304" pitchFamily="18" charset="0"/>
              </a:rPr>
              <a:t>X </a:t>
            </a:r>
            <a:r>
              <a:rPr lang="en-US" altLang="en-US" sz="3600">
                <a:latin typeface="Times New Roman" panose="02020603050405020304" pitchFamily="18" charset="0"/>
              </a:rPr>
              <a:t>by 1, the ratio of the new odds to the old odds is </a:t>
            </a:r>
          </a:p>
        </p:txBody>
      </p:sp>
      <p:graphicFrame>
        <p:nvGraphicFramePr>
          <p:cNvPr id="36868" name="Object 10">
            <a:extLst>
              <a:ext uri="{FF2B5EF4-FFF2-40B4-BE49-F238E27FC236}">
                <a16:creationId xmlns:a16="http://schemas.microsoft.com/office/drawing/2014/main" id="{3CD81DE4-A61F-0D42-90E3-75C795944289}"/>
              </a:ext>
            </a:extLst>
          </p:cNvPr>
          <p:cNvGraphicFramePr>
            <a:graphicFrameLocks noGrp="1" noChangeAspect="1"/>
          </p:cNvGraphicFramePr>
          <p:nvPr>
            <p:ph idx="1"/>
          </p:nvPr>
        </p:nvGraphicFramePr>
        <p:xfrm>
          <a:off x="6748464" y="4351339"/>
          <a:ext cx="941387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0" name="Equation" r:id="rId6" imgW="5854700" imgH="4686300" progId="Equation.DSMT4">
                  <p:embed/>
                </p:oleObj>
              </mc:Choice>
              <mc:Fallback>
                <p:oleObj name="Equation" r:id="rId6" imgW="5854700" imgH="4686300" progId="Equation.DSMT4">
                  <p:embed/>
                  <p:pic>
                    <p:nvPicPr>
                      <p:cNvPr id="36868" name="Object 10">
                        <a:extLst>
                          <a:ext uri="{FF2B5EF4-FFF2-40B4-BE49-F238E27FC236}">
                            <a16:creationId xmlns:a16="http://schemas.microsoft.com/office/drawing/2014/main" id="{3CD81DE4-A61F-0D42-90E3-75C795944289}"/>
                          </a:ext>
                        </a:extLst>
                      </p:cNvPr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48464" y="4351339"/>
                        <a:ext cx="941387" cy="752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69" name="Object 4">
            <a:extLst>
              <a:ext uri="{FF2B5EF4-FFF2-40B4-BE49-F238E27FC236}">
                <a16:creationId xmlns:a16="http://schemas.microsoft.com/office/drawing/2014/main" id="{A7ECC63D-769E-E843-B46D-BCE02F469D1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00400" y="2676526"/>
          <a:ext cx="3765550" cy="874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1" name="Equation" r:id="rId8" imgW="20193000" imgH="4686300" progId="Equation.3">
                  <p:embed/>
                </p:oleObj>
              </mc:Choice>
              <mc:Fallback>
                <p:oleObj name="Equation" r:id="rId8" imgW="20193000" imgH="4686300" progId="Equation.3">
                  <p:embed/>
                  <p:pic>
                    <p:nvPicPr>
                      <p:cNvPr id="36869" name="Object 4">
                        <a:extLst>
                          <a:ext uri="{FF2B5EF4-FFF2-40B4-BE49-F238E27FC236}">
                            <a16:creationId xmlns:a16="http://schemas.microsoft.com/office/drawing/2014/main" id="{A7ECC63D-769E-E843-B46D-BCE02F469D1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0400" y="2676526"/>
                        <a:ext cx="3765550" cy="87471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6870" name="Text Box 15">
            <a:extLst>
              <a:ext uri="{FF2B5EF4-FFF2-40B4-BE49-F238E27FC236}">
                <a16:creationId xmlns:a16="http://schemas.microsoft.com/office/drawing/2014/main" id="{0E25FF1D-1570-7C43-8386-2843C101B3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2447925"/>
            <a:ext cx="1524000" cy="118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7200">
                <a:solidFill>
                  <a:srgbClr val="0125FF"/>
                </a:solidFill>
                <a:latin typeface="Times New Roman" panose="02020603050405020304" pitchFamily="18" charset="0"/>
                <a:sym typeface="Symbol" pitchFamily="2" charset="2"/>
              </a:rPr>
              <a:t>⇒</a:t>
            </a:r>
          </a:p>
        </p:txBody>
      </p:sp>
      <p:sp>
        <p:nvSpPr>
          <p:cNvPr id="36871" name="Text Box 16">
            <a:extLst>
              <a:ext uri="{FF2B5EF4-FFF2-40B4-BE49-F238E27FC236}">
                <a16:creationId xmlns:a16="http://schemas.microsoft.com/office/drawing/2014/main" id="{86CFB35D-B87D-1940-8DD1-7FEA03E942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5208588"/>
            <a:ext cx="6096000" cy="641350"/>
          </a:xfrm>
          <a:prstGeom prst="rect">
            <a:avLst/>
          </a:prstGeom>
          <a:solidFill>
            <a:srgbClr val="FFFF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>
                <a:latin typeface="Times New Roman" panose="02020603050405020304" pitchFamily="18" charset="0"/>
              </a:rPr>
              <a:t>i.e. odds are multiplied by</a:t>
            </a:r>
            <a:r>
              <a:rPr lang="en-US" altLang="en-US" sz="3600">
                <a:solidFill>
                  <a:srgbClr val="FFFF66"/>
                </a:solidFill>
                <a:latin typeface="Times New Roman" panose="02020603050405020304" pitchFamily="18" charset="0"/>
              </a:rPr>
              <a:t> </a:t>
            </a:r>
          </a:p>
        </p:txBody>
      </p:sp>
      <p:graphicFrame>
        <p:nvGraphicFramePr>
          <p:cNvPr id="36872" name="Object 21">
            <a:extLst>
              <a:ext uri="{FF2B5EF4-FFF2-40B4-BE49-F238E27FC236}">
                <a16:creationId xmlns:a16="http://schemas.microsoft.com/office/drawing/2014/main" id="{25E3B3CE-B465-864C-9ECB-CE2396E8D0F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731000" y="5156201"/>
          <a:ext cx="941388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2" name="Equation" r:id="rId10" imgW="5854700" imgH="4686300" progId="Equation.3">
                  <p:embed/>
                </p:oleObj>
              </mc:Choice>
              <mc:Fallback>
                <p:oleObj name="Equation" r:id="rId10" imgW="5854700" imgH="4686300" progId="Equation.3">
                  <p:embed/>
                  <p:pic>
                    <p:nvPicPr>
                      <p:cNvPr id="36872" name="Object 21">
                        <a:extLst>
                          <a:ext uri="{FF2B5EF4-FFF2-40B4-BE49-F238E27FC236}">
                            <a16:creationId xmlns:a16="http://schemas.microsoft.com/office/drawing/2014/main" id="{25E3B3CE-B465-864C-9ECB-CE2396E8D0F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31000" y="5156201"/>
                        <a:ext cx="941388" cy="752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74608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2">
            <a:extLst>
              <a:ext uri="{FF2B5EF4-FFF2-40B4-BE49-F238E27FC236}">
                <a16:creationId xmlns:a16="http://schemas.microsoft.com/office/drawing/2014/main" id="{F0B9F8EB-D146-1941-9B8B-A58F90614AD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133600" y="914401"/>
            <a:ext cx="7772400" cy="1470025"/>
          </a:xfrm>
        </p:spPr>
        <p:txBody>
          <a:bodyPr>
            <a:normAutofit fontScale="90000"/>
          </a:bodyPr>
          <a:lstStyle/>
          <a:p>
            <a:pPr eaLnBrk="1" hangingPunct="1"/>
            <a:br>
              <a:rPr lang="en-US" altLang="en-US"/>
            </a:br>
            <a:r>
              <a:rPr lang="en-US" altLang="en-US"/>
              <a:t>3. Intro Decision Trees</a:t>
            </a:r>
          </a:p>
        </p:txBody>
      </p:sp>
      <p:sp>
        <p:nvSpPr>
          <p:cNvPr id="14338" name="Subtitle 2">
            <a:extLst>
              <a:ext uri="{FF2B5EF4-FFF2-40B4-BE49-F238E27FC236}">
                <a16:creationId xmlns:a16="http://schemas.microsoft.com/office/drawing/2014/main" id="{04943300-3C93-4B40-A693-981EEE048AE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08084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>
            <a:extLst>
              <a:ext uri="{FF2B5EF4-FFF2-40B4-BE49-F238E27FC236}">
                <a16:creationId xmlns:a16="http://schemas.microsoft.com/office/drawing/2014/main" id="{B206A7C3-CDEB-5A46-89A9-0890F428A8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Decision Trees</a:t>
            </a:r>
          </a:p>
        </p:txBody>
      </p:sp>
      <p:sp>
        <p:nvSpPr>
          <p:cNvPr id="16386" name="Rectangle 3">
            <a:extLst>
              <a:ext uri="{FF2B5EF4-FFF2-40B4-BE49-F238E27FC236}">
                <a16:creationId xmlns:a16="http://schemas.microsoft.com/office/drawing/2014/main" id="{EF8938EA-48CF-E144-9C6D-503AC018B7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381000" indent="-381000" eaLnBrk="1" hangingPunct="1">
              <a:lnSpc>
                <a:spcPct val="90000"/>
              </a:lnSpc>
              <a:buNone/>
            </a:pPr>
            <a:r>
              <a:rPr lang="en-US" altLang="en-US" sz="2400"/>
              <a:t>Problem: decide whether to wait for a table at a restaurant, based on the following </a:t>
            </a:r>
            <a:r>
              <a:rPr lang="en-US" altLang="en-US" sz="2400">
                <a:solidFill>
                  <a:schemeClr val="accent2"/>
                </a:solidFill>
              </a:rPr>
              <a:t>attributes</a:t>
            </a:r>
            <a:r>
              <a:rPr lang="en-US" altLang="en-US" sz="2400"/>
              <a:t>:</a:t>
            </a:r>
          </a:p>
          <a:p>
            <a:pPr marL="381000" indent="-381000" eaLnBrk="1" hangingPunct="1">
              <a:lnSpc>
                <a:spcPct val="90000"/>
              </a:lnSpc>
              <a:buNone/>
            </a:pPr>
            <a:endParaRPr lang="en-US" altLang="en-US" sz="2400"/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Alternate</a:t>
            </a:r>
            <a:r>
              <a:rPr lang="en-US" altLang="en-US" sz="2000"/>
              <a:t>: is there an alternative restaurant nearby?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Bar</a:t>
            </a:r>
            <a:r>
              <a:rPr lang="en-US" altLang="en-US" sz="2000"/>
              <a:t>: is there a comfortable bar area to wait in?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Fri/Sat</a:t>
            </a:r>
            <a:r>
              <a:rPr lang="en-US" altLang="en-US" sz="2000"/>
              <a:t>: is today Friday or Saturday?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Hungry</a:t>
            </a:r>
            <a:r>
              <a:rPr lang="en-US" altLang="en-US" sz="2000"/>
              <a:t>: are we hungry?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Patrons</a:t>
            </a:r>
            <a:r>
              <a:rPr lang="en-US" altLang="en-US" sz="2000"/>
              <a:t>: number of people in the restaurant (None, Some, Full)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Price</a:t>
            </a:r>
            <a:r>
              <a:rPr lang="en-US" altLang="en-US" sz="2000"/>
              <a:t>: price range ($, $$, $$$)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Raining</a:t>
            </a:r>
            <a:r>
              <a:rPr lang="en-US" altLang="en-US" sz="2000"/>
              <a:t>: is it raining outside?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Reservation</a:t>
            </a:r>
            <a:r>
              <a:rPr lang="en-US" altLang="en-US" sz="2000"/>
              <a:t>: have we made a reservation?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Type</a:t>
            </a:r>
            <a:r>
              <a:rPr lang="en-US" altLang="en-US" sz="2000"/>
              <a:t>: kind of restaurant (French, Italian, Thai, Burger)</a:t>
            </a:r>
          </a:p>
          <a:p>
            <a:pPr marL="800100" lvl="1" indent="-342900" eaLnBrk="1" hangingPunct="1">
              <a:lnSpc>
                <a:spcPct val="90000"/>
              </a:lnSpc>
              <a:buFontTx/>
              <a:buAutoNum type="arabicPeriod"/>
            </a:pPr>
            <a:r>
              <a:rPr lang="en-US" altLang="en-US" sz="2000">
                <a:solidFill>
                  <a:srgbClr val="FF0000"/>
                </a:solidFill>
              </a:rPr>
              <a:t> WaitEstimate</a:t>
            </a:r>
            <a:r>
              <a:rPr lang="en-US" altLang="en-US" sz="2000"/>
              <a:t>: estimated waiting time (0-10, 10-30, 30-60, &gt;60)</a:t>
            </a:r>
          </a:p>
        </p:txBody>
      </p:sp>
    </p:spTree>
    <p:extLst>
      <p:ext uri="{BB962C8B-B14F-4D97-AF65-F5344CB8AC3E}">
        <p14:creationId xmlns:p14="http://schemas.microsoft.com/office/powerpoint/2010/main" val="7822257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>
            <a:extLst>
              <a:ext uri="{FF2B5EF4-FFF2-40B4-BE49-F238E27FC236}">
                <a16:creationId xmlns:a16="http://schemas.microsoft.com/office/drawing/2014/main" id="{9426B4D9-CCE7-0B48-87E6-1290C9D9C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Attribute-based representations</a:t>
            </a:r>
          </a:p>
        </p:txBody>
      </p:sp>
      <p:sp>
        <p:nvSpPr>
          <p:cNvPr id="18434" name="Rectangle 3">
            <a:extLst>
              <a:ext uri="{FF2B5EF4-FFF2-40B4-BE49-F238E27FC236}">
                <a16:creationId xmlns:a16="http://schemas.microsoft.com/office/drawing/2014/main" id="{E94823FC-FB6C-324E-A591-1603D25E8E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600200"/>
            <a:ext cx="8229600" cy="5257800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altLang="en-US" sz="1800"/>
              <a:t>Examples described by </a:t>
            </a:r>
            <a:r>
              <a:rPr lang="en-US" altLang="en-US" sz="1800">
                <a:solidFill>
                  <a:schemeClr val="accent2"/>
                </a:solidFill>
              </a:rPr>
              <a:t>attribute values </a:t>
            </a:r>
            <a:r>
              <a:rPr lang="en-US" altLang="en-US" sz="1800"/>
              <a:t>(Boolean, discrete, continuous)</a:t>
            </a:r>
          </a:p>
          <a:p>
            <a:pPr eaLnBrk="1" hangingPunct="1"/>
            <a:r>
              <a:rPr lang="en-US" altLang="en-US" sz="1800"/>
              <a:t>E.g., situations where I will/won't wait for a table:</a:t>
            </a:r>
          </a:p>
          <a:p>
            <a:pPr eaLnBrk="1" hangingPunct="1">
              <a:buFontTx/>
              <a:buNone/>
            </a:pPr>
            <a:endParaRPr lang="en-US" altLang="en-US" sz="1800"/>
          </a:p>
          <a:p>
            <a:pPr eaLnBrk="1" hangingPunct="1">
              <a:buFontTx/>
              <a:buNone/>
            </a:pPr>
            <a:endParaRPr lang="en-US" altLang="en-US" sz="1800"/>
          </a:p>
          <a:p>
            <a:pPr eaLnBrk="1" hangingPunct="1">
              <a:buFontTx/>
              <a:buNone/>
            </a:pPr>
            <a:endParaRPr lang="en-US" altLang="en-US" sz="1800"/>
          </a:p>
          <a:p>
            <a:pPr eaLnBrk="1" hangingPunct="1">
              <a:buFontTx/>
              <a:buNone/>
            </a:pPr>
            <a:endParaRPr lang="en-US" altLang="en-US" sz="1800"/>
          </a:p>
          <a:p>
            <a:pPr eaLnBrk="1" hangingPunct="1">
              <a:buFontTx/>
              <a:buNone/>
            </a:pPr>
            <a:endParaRPr lang="en-US" altLang="en-US" sz="1800"/>
          </a:p>
          <a:p>
            <a:pPr eaLnBrk="1" hangingPunct="1">
              <a:buFontTx/>
              <a:buNone/>
            </a:pPr>
            <a:endParaRPr lang="en-US" altLang="en-US" sz="1800"/>
          </a:p>
          <a:p>
            <a:pPr eaLnBrk="1" hangingPunct="1"/>
            <a:endParaRPr lang="en-US" altLang="en-US" sz="1800">
              <a:solidFill>
                <a:schemeClr val="accent2"/>
              </a:solidFill>
            </a:endParaRPr>
          </a:p>
          <a:p>
            <a:pPr eaLnBrk="1" hangingPunct="1"/>
            <a:endParaRPr lang="en-US" altLang="en-US" sz="1800">
              <a:solidFill>
                <a:schemeClr val="accent2"/>
              </a:solidFill>
            </a:endParaRPr>
          </a:p>
          <a:p>
            <a:pPr eaLnBrk="1" hangingPunct="1"/>
            <a:endParaRPr lang="en-US" altLang="en-US" sz="1800">
              <a:solidFill>
                <a:schemeClr val="accent2"/>
              </a:solidFill>
            </a:endParaRPr>
          </a:p>
          <a:p>
            <a:pPr eaLnBrk="1" hangingPunct="1"/>
            <a:endParaRPr lang="en-US" altLang="en-US" sz="1800">
              <a:solidFill>
                <a:schemeClr val="accent2"/>
              </a:solidFill>
            </a:endParaRPr>
          </a:p>
          <a:p>
            <a:pPr eaLnBrk="1" hangingPunct="1"/>
            <a:r>
              <a:rPr lang="en-US" altLang="en-US" sz="1800">
                <a:solidFill>
                  <a:schemeClr val="accent2"/>
                </a:solidFill>
              </a:rPr>
              <a:t>Classification</a:t>
            </a:r>
            <a:r>
              <a:rPr lang="en-US" altLang="en-US" sz="1800"/>
              <a:t> of examples is </a:t>
            </a:r>
            <a:r>
              <a:rPr lang="en-US" altLang="en-US" sz="1800">
                <a:solidFill>
                  <a:schemeClr val="accent2"/>
                </a:solidFill>
              </a:rPr>
              <a:t>positive</a:t>
            </a:r>
            <a:r>
              <a:rPr lang="en-US" altLang="en-US" sz="1800"/>
              <a:t> (T) or </a:t>
            </a:r>
            <a:r>
              <a:rPr lang="en-US" altLang="en-US" sz="1800">
                <a:solidFill>
                  <a:schemeClr val="accent2"/>
                </a:solidFill>
              </a:rPr>
              <a:t>negative</a:t>
            </a:r>
            <a:r>
              <a:rPr lang="en-US" altLang="en-US" sz="1800"/>
              <a:t> (F)</a:t>
            </a:r>
          </a:p>
          <a:p>
            <a:pPr eaLnBrk="1" hangingPunct="1"/>
            <a:r>
              <a:rPr lang="en-US" altLang="en-US" sz="1800"/>
              <a:t>General form for data: a number N of  instances, each with attributes (x1,x2,x3,...xd) and target value y.</a:t>
            </a:r>
          </a:p>
        </p:txBody>
      </p:sp>
      <p:pic>
        <p:nvPicPr>
          <p:cNvPr id="18435" name="Picture 4">
            <a:extLst>
              <a:ext uri="{FF2B5EF4-FFF2-40B4-BE49-F238E27FC236}">
                <a16:creationId xmlns:a16="http://schemas.microsoft.com/office/drawing/2014/main" id="{8CA053EB-7CFC-7647-831A-25A252294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06" t="29167" r="9766" b="19792"/>
          <a:stretch>
            <a:fillRect/>
          </a:stretch>
        </p:blipFill>
        <p:spPr bwMode="auto">
          <a:xfrm>
            <a:off x="2971800" y="2362201"/>
            <a:ext cx="6096000" cy="321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26785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Line 2">
            <a:extLst>
              <a:ext uri="{FF2B5EF4-FFF2-40B4-BE49-F238E27FC236}">
                <a16:creationId xmlns:a16="http://schemas.microsoft.com/office/drawing/2014/main" id="{2D2C605A-179F-854A-8792-7B3953F0EA7B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7244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" name="Oval 3">
            <a:extLst>
              <a:ext uri="{FF2B5EF4-FFF2-40B4-BE49-F238E27FC236}">
                <a16:creationId xmlns:a16="http://schemas.microsoft.com/office/drawing/2014/main" id="{DD7047AF-2317-674E-9F86-341C78502B80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267200" y="5791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195" name="Oval 4">
            <a:extLst>
              <a:ext uri="{FF2B5EF4-FFF2-40B4-BE49-F238E27FC236}">
                <a16:creationId xmlns:a16="http://schemas.microsoft.com/office/drawing/2014/main" id="{83424B8A-1ADB-0545-A05E-36D4916D735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2895600" y="4953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196" name="Oval 5">
            <a:extLst>
              <a:ext uri="{FF2B5EF4-FFF2-40B4-BE49-F238E27FC236}">
                <a16:creationId xmlns:a16="http://schemas.microsoft.com/office/drawing/2014/main" id="{7973A0FD-3A83-3C4E-8635-16F34FCCCA44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648200" y="5791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197" name="Oval 6">
            <a:extLst>
              <a:ext uri="{FF2B5EF4-FFF2-40B4-BE49-F238E27FC236}">
                <a16:creationId xmlns:a16="http://schemas.microsoft.com/office/drawing/2014/main" id="{2EC1E293-F5CE-D347-A36D-359981BAA45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276600" y="4800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198" name="Oval 7">
            <a:extLst>
              <a:ext uri="{FF2B5EF4-FFF2-40B4-BE49-F238E27FC236}">
                <a16:creationId xmlns:a16="http://schemas.microsoft.com/office/drawing/2014/main" id="{46F9F187-495B-FA49-AB9A-8966A5626168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038600" y="5486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199" name="Oval 8">
            <a:extLst>
              <a:ext uri="{FF2B5EF4-FFF2-40B4-BE49-F238E27FC236}">
                <a16:creationId xmlns:a16="http://schemas.microsoft.com/office/drawing/2014/main" id="{5CF4E6F6-4AEE-8448-BB62-DC7E2D1D26A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343400" y="5638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00" name="Oval 9">
            <a:extLst>
              <a:ext uri="{FF2B5EF4-FFF2-40B4-BE49-F238E27FC236}">
                <a16:creationId xmlns:a16="http://schemas.microsoft.com/office/drawing/2014/main" id="{0B41E0E5-1557-2640-A62C-C42A89B080B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6576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01" name="Oval 10">
            <a:extLst>
              <a:ext uri="{FF2B5EF4-FFF2-40B4-BE49-F238E27FC236}">
                <a16:creationId xmlns:a16="http://schemas.microsoft.com/office/drawing/2014/main" id="{6B8D2B13-209E-CA47-B112-80C56D94A03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2819400" y="4724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02" name="Oval 11">
            <a:extLst>
              <a:ext uri="{FF2B5EF4-FFF2-40B4-BE49-F238E27FC236}">
                <a16:creationId xmlns:a16="http://schemas.microsoft.com/office/drawing/2014/main" id="{9CF857E8-4CE7-CA4B-86AB-D147B1239719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1242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03" name="Oval 12">
            <a:extLst>
              <a:ext uri="{FF2B5EF4-FFF2-40B4-BE49-F238E27FC236}">
                <a16:creationId xmlns:a16="http://schemas.microsoft.com/office/drawing/2014/main" id="{B0AD1FB1-A34D-AE48-BDFF-EECA5C2B8B85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429000" y="5181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204" name="Oval 13">
            <a:extLst>
              <a:ext uri="{FF2B5EF4-FFF2-40B4-BE49-F238E27FC236}">
                <a16:creationId xmlns:a16="http://schemas.microsoft.com/office/drawing/2014/main" id="{8F5DB301-28F4-664B-BE48-C21F1E0FC46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962400" y="5715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05" name="Oval 14">
            <a:extLst>
              <a:ext uri="{FF2B5EF4-FFF2-40B4-BE49-F238E27FC236}">
                <a16:creationId xmlns:a16="http://schemas.microsoft.com/office/drawing/2014/main" id="{E9C95A5C-E943-F546-B9DE-64426AA88665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886200" y="5257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06" name="Oval 15">
            <a:extLst>
              <a:ext uri="{FF2B5EF4-FFF2-40B4-BE49-F238E27FC236}">
                <a16:creationId xmlns:a16="http://schemas.microsoft.com/office/drawing/2014/main" id="{7C478D6B-3275-494B-9DDB-BD35688957C4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657600" y="5410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07" name="Text Box 16">
            <a:extLst>
              <a:ext uri="{FF2B5EF4-FFF2-40B4-BE49-F238E27FC236}">
                <a16:creationId xmlns:a16="http://schemas.microsoft.com/office/drawing/2014/main" id="{ED12D16E-262F-194D-BD75-D944B4FEFD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1" y="44656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8208" name="Line 17">
            <a:extLst>
              <a:ext uri="{FF2B5EF4-FFF2-40B4-BE49-F238E27FC236}">
                <a16:creationId xmlns:a16="http://schemas.microsoft.com/office/drawing/2014/main" id="{C1566F3A-50FD-8C46-B235-33FAF0A349BD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61722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09" name="Text Box 18">
            <a:extLst>
              <a:ext uri="{FF2B5EF4-FFF2-40B4-BE49-F238E27FC236}">
                <a16:creationId xmlns:a16="http://schemas.microsoft.com/office/drawing/2014/main" id="{3E6A5832-9B8C-5845-B89D-A20FEAACA3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9188" y="6065839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8210" name="Line 19">
            <a:extLst>
              <a:ext uri="{FF2B5EF4-FFF2-40B4-BE49-F238E27FC236}">
                <a16:creationId xmlns:a16="http://schemas.microsoft.com/office/drawing/2014/main" id="{4E3A73D6-5AE8-6548-80EF-B698CF9A5A40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667000" y="2438400"/>
            <a:ext cx="0" cy="1524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11" name="Oval 20">
            <a:extLst>
              <a:ext uri="{FF2B5EF4-FFF2-40B4-BE49-F238E27FC236}">
                <a16:creationId xmlns:a16="http://schemas.microsoft.com/office/drawing/2014/main" id="{78EE2A56-F123-6645-86DF-8C5FC47D5E4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2743200" y="3657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12" name="Oval 21">
            <a:extLst>
              <a:ext uri="{FF2B5EF4-FFF2-40B4-BE49-F238E27FC236}">
                <a16:creationId xmlns:a16="http://schemas.microsoft.com/office/drawing/2014/main" id="{218E986A-0131-3749-A611-0A80AC4119E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2971800" y="3352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13" name="Oval 22">
            <a:extLst>
              <a:ext uri="{FF2B5EF4-FFF2-40B4-BE49-F238E27FC236}">
                <a16:creationId xmlns:a16="http://schemas.microsoft.com/office/drawing/2014/main" id="{1B058724-DD65-D345-A0D5-27E3EA597864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648200" y="2286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14" name="Oval 23">
            <a:extLst>
              <a:ext uri="{FF2B5EF4-FFF2-40B4-BE49-F238E27FC236}">
                <a16:creationId xmlns:a16="http://schemas.microsoft.com/office/drawing/2014/main" id="{7E6763C1-5A8E-0B4B-B3A3-E3DC38F72CCE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800600" y="2667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15" name="Oval 24">
            <a:extLst>
              <a:ext uri="{FF2B5EF4-FFF2-40B4-BE49-F238E27FC236}">
                <a16:creationId xmlns:a16="http://schemas.microsoft.com/office/drawing/2014/main" id="{067F8971-F87B-F74E-ADC4-B8B1CE672754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200400" y="3505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16" name="Oval 25">
            <a:extLst>
              <a:ext uri="{FF2B5EF4-FFF2-40B4-BE49-F238E27FC236}">
                <a16:creationId xmlns:a16="http://schemas.microsoft.com/office/drawing/2014/main" id="{5631FF6E-FA33-334D-8A19-1C6CCD4327D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953000" y="2438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17" name="Oval 26">
            <a:extLst>
              <a:ext uri="{FF2B5EF4-FFF2-40B4-BE49-F238E27FC236}">
                <a16:creationId xmlns:a16="http://schemas.microsoft.com/office/drawing/2014/main" id="{042CB89E-E083-8C41-8986-68C74AC73FA5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114800" y="2971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18" name="Oval 27">
            <a:extLst>
              <a:ext uri="{FF2B5EF4-FFF2-40B4-BE49-F238E27FC236}">
                <a16:creationId xmlns:a16="http://schemas.microsoft.com/office/drawing/2014/main" id="{2D65DBA8-2469-A14E-A354-D393760874F9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114800" y="2667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19" name="Oval 28">
            <a:extLst>
              <a:ext uri="{FF2B5EF4-FFF2-40B4-BE49-F238E27FC236}">
                <a16:creationId xmlns:a16="http://schemas.microsoft.com/office/drawing/2014/main" id="{DF32DF78-F3BC-3640-BA5C-3025BA4E64BC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495800" y="2667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20" name="Oval 29">
            <a:extLst>
              <a:ext uri="{FF2B5EF4-FFF2-40B4-BE49-F238E27FC236}">
                <a16:creationId xmlns:a16="http://schemas.microsoft.com/office/drawing/2014/main" id="{D44A56C1-7781-6B4B-ACBC-CA7E833597F5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810000" y="2819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21" name="Oval 30">
            <a:extLst>
              <a:ext uri="{FF2B5EF4-FFF2-40B4-BE49-F238E27FC236}">
                <a16:creationId xmlns:a16="http://schemas.microsoft.com/office/drawing/2014/main" id="{78D86AC6-C0E2-034C-9B30-314E01DE4DE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200400" y="3200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22" name="Oval 31">
            <a:extLst>
              <a:ext uri="{FF2B5EF4-FFF2-40B4-BE49-F238E27FC236}">
                <a16:creationId xmlns:a16="http://schemas.microsoft.com/office/drawing/2014/main" id="{17ED5CFF-DCA6-6449-B53A-68034372835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429000" y="3082925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223" name="Oval 32">
            <a:extLst>
              <a:ext uri="{FF2B5EF4-FFF2-40B4-BE49-F238E27FC236}">
                <a16:creationId xmlns:a16="http://schemas.microsoft.com/office/drawing/2014/main" id="{30F7DF00-2941-0942-8D13-DFE500D45A1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4343400" y="2971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24" name="Oval 33">
            <a:extLst>
              <a:ext uri="{FF2B5EF4-FFF2-40B4-BE49-F238E27FC236}">
                <a16:creationId xmlns:a16="http://schemas.microsoft.com/office/drawing/2014/main" id="{29EA3847-88F4-2140-BA35-4A179F2C2C9C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810000" y="3048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25" name="Oval 34">
            <a:extLst>
              <a:ext uri="{FF2B5EF4-FFF2-40B4-BE49-F238E27FC236}">
                <a16:creationId xmlns:a16="http://schemas.microsoft.com/office/drawing/2014/main" id="{411538E3-183D-D148-AC29-A782F154FD80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3581400" y="3352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26" name="Text Box 35">
            <a:extLst>
              <a:ext uri="{FF2B5EF4-FFF2-40B4-BE49-F238E27FC236}">
                <a16:creationId xmlns:a16="http://schemas.microsoft.com/office/drawing/2014/main" id="{BEFC149B-B722-E74D-8AC0-E47D73B598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1" y="22558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8227" name="Line 36">
            <a:extLst>
              <a:ext uri="{FF2B5EF4-FFF2-40B4-BE49-F238E27FC236}">
                <a16:creationId xmlns:a16="http://schemas.microsoft.com/office/drawing/2014/main" id="{3E604E2E-5127-8B49-A190-76DEF57E9BA5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39624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28" name="Text Box 37">
            <a:extLst>
              <a:ext uri="{FF2B5EF4-FFF2-40B4-BE49-F238E27FC236}">
                <a16:creationId xmlns:a16="http://schemas.microsoft.com/office/drawing/2014/main" id="{4828812E-7CCB-A546-88EB-47E82F2489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9188" y="3856039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8229" name="Rectangle 38">
            <a:extLst>
              <a:ext uri="{FF2B5EF4-FFF2-40B4-BE49-F238E27FC236}">
                <a16:creationId xmlns:a16="http://schemas.microsoft.com/office/drawing/2014/main" id="{5D1DD09F-B3E5-D244-9755-F2EFEBAD18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1371600"/>
            <a:ext cx="8077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342" tIns="42672" rIns="85342" bIns="42672"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8230" name="Line 39">
            <a:extLst>
              <a:ext uri="{FF2B5EF4-FFF2-40B4-BE49-F238E27FC236}">
                <a16:creationId xmlns:a16="http://schemas.microsoft.com/office/drawing/2014/main" id="{8D804E8F-637F-204D-8C82-8E9C1E144C75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47244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31" name="Oval 40">
            <a:extLst>
              <a:ext uri="{FF2B5EF4-FFF2-40B4-BE49-F238E27FC236}">
                <a16:creationId xmlns:a16="http://schemas.microsoft.com/office/drawing/2014/main" id="{0D9A5D1E-227D-354B-AA55-5CD8FB2F9F27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6200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32" name="Oval 41">
            <a:extLst>
              <a:ext uri="{FF2B5EF4-FFF2-40B4-BE49-F238E27FC236}">
                <a16:creationId xmlns:a16="http://schemas.microsoft.com/office/drawing/2014/main" id="{C92E1C8A-869A-914C-B450-9D430D387B1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620000" y="4648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33" name="Oval 42">
            <a:extLst>
              <a:ext uri="{FF2B5EF4-FFF2-40B4-BE49-F238E27FC236}">
                <a16:creationId xmlns:a16="http://schemas.microsoft.com/office/drawing/2014/main" id="{096FE598-8313-5F40-9F79-263F7CACF7C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077200" y="5257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34" name="Oval 43">
            <a:extLst>
              <a:ext uri="{FF2B5EF4-FFF2-40B4-BE49-F238E27FC236}">
                <a16:creationId xmlns:a16="http://schemas.microsoft.com/office/drawing/2014/main" id="{9C1E7CE7-A77F-E04D-A82C-120BC9461965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915400" y="5867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35" name="Oval 44">
            <a:extLst>
              <a:ext uri="{FF2B5EF4-FFF2-40B4-BE49-F238E27FC236}">
                <a16:creationId xmlns:a16="http://schemas.microsoft.com/office/drawing/2014/main" id="{D56B3689-03F5-9C4B-AAEE-1AE1850F43B8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772400" y="5334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36" name="Oval 45">
            <a:extLst>
              <a:ext uri="{FF2B5EF4-FFF2-40B4-BE49-F238E27FC236}">
                <a16:creationId xmlns:a16="http://schemas.microsoft.com/office/drawing/2014/main" id="{0223635A-ABD5-7248-8AB0-8D3320D42E4C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458200" y="4724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37" name="Oval 46">
            <a:extLst>
              <a:ext uri="{FF2B5EF4-FFF2-40B4-BE49-F238E27FC236}">
                <a16:creationId xmlns:a16="http://schemas.microsoft.com/office/drawing/2014/main" id="{12160D0D-23F4-874E-88AD-3B2ACD53518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839200" y="5410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38" name="Oval 47">
            <a:extLst>
              <a:ext uri="{FF2B5EF4-FFF2-40B4-BE49-F238E27FC236}">
                <a16:creationId xmlns:a16="http://schemas.microsoft.com/office/drawing/2014/main" id="{F101E0F4-8B1D-9F4C-9FC4-767737C3A479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763000" y="5029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39" name="Oval 48">
            <a:extLst>
              <a:ext uri="{FF2B5EF4-FFF2-40B4-BE49-F238E27FC236}">
                <a16:creationId xmlns:a16="http://schemas.microsoft.com/office/drawing/2014/main" id="{6A00277A-9D26-9942-8D97-753D3B057595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458200" y="5029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40" name="Oval 49">
            <a:extLst>
              <a:ext uri="{FF2B5EF4-FFF2-40B4-BE49-F238E27FC236}">
                <a16:creationId xmlns:a16="http://schemas.microsoft.com/office/drawing/2014/main" id="{2D88BCF1-D509-4E45-85F8-C4B1D68B0282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077200" y="4800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241" name="Oval 50">
            <a:extLst>
              <a:ext uri="{FF2B5EF4-FFF2-40B4-BE49-F238E27FC236}">
                <a16:creationId xmlns:a16="http://schemas.microsoft.com/office/drawing/2014/main" id="{24BCDAE2-9B8F-A94D-AFF5-60406926A9B0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067800" y="5029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42" name="Oval 51">
            <a:extLst>
              <a:ext uri="{FF2B5EF4-FFF2-40B4-BE49-F238E27FC236}">
                <a16:creationId xmlns:a16="http://schemas.microsoft.com/office/drawing/2014/main" id="{80194101-0927-AC49-8D83-A1B2B7E33E2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534400" y="5334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43" name="Oval 52">
            <a:extLst>
              <a:ext uri="{FF2B5EF4-FFF2-40B4-BE49-F238E27FC236}">
                <a16:creationId xmlns:a16="http://schemas.microsoft.com/office/drawing/2014/main" id="{1D9244B1-D6BC-8F40-ADA3-1FE8CBCAB57C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305800" y="5715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44" name="Text Box 53">
            <a:extLst>
              <a:ext uri="{FF2B5EF4-FFF2-40B4-BE49-F238E27FC236}">
                <a16:creationId xmlns:a16="http://schemas.microsoft.com/office/drawing/2014/main" id="{E751DA69-B999-9F47-B6D6-7DA77E2C6E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1" y="44656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8245" name="Line 54">
            <a:extLst>
              <a:ext uri="{FF2B5EF4-FFF2-40B4-BE49-F238E27FC236}">
                <a16:creationId xmlns:a16="http://schemas.microsoft.com/office/drawing/2014/main" id="{5569C5ED-72CC-754F-94A8-B1A9F84094D3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61722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46" name="Line 55">
            <a:extLst>
              <a:ext uri="{FF2B5EF4-FFF2-40B4-BE49-F238E27FC236}">
                <a16:creationId xmlns:a16="http://schemas.microsoft.com/office/drawing/2014/main" id="{38C1D7D4-F121-324D-9748-45DFBC9A6CE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7467600" y="2438400"/>
            <a:ext cx="0" cy="1524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47" name="Oval 56">
            <a:extLst>
              <a:ext uri="{FF2B5EF4-FFF2-40B4-BE49-F238E27FC236}">
                <a16:creationId xmlns:a16="http://schemas.microsoft.com/office/drawing/2014/main" id="{018814F6-4A7D-7249-8C28-A640C92221E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610600" y="2514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48" name="Oval 57">
            <a:extLst>
              <a:ext uri="{FF2B5EF4-FFF2-40B4-BE49-F238E27FC236}">
                <a16:creationId xmlns:a16="http://schemas.microsoft.com/office/drawing/2014/main" id="{EFA9BBE0-3AE5-D445-A948-B848FF33BA48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772400" y="3352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49" name="Oval 58">
            <a:extLst>
              <a:ext uri="{FF2B5EF4-FFF2-40B4-BE49-F238E27FC236}">
                <a16:creationId xmlns:a16="http://schemas.microsoft.com/office/drawing/2014/main" id="{1D658105-0739-D54A-9F76-E95D31F8D3D0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839200" y="3276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50" name="Oval 59">
            <a:extLst>
              <a:ext uri="{FF2B5EF4-FFF2-40B4-BE49-F238E27FC236}">
                <a16:creationId xmlns:a16="http://schemas.microsoft.com/office/drawing/2014/main" id="{12F6480E-0798-734F-8A71-27681440DDA7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220200" y="2590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51" name="Oval 60">
            <a:extLst>
              <a:ext uri="{FF2B5EF4-FFF2-40B4-BE49-F238E27FC236}">
                <a16:creationId xmlns:a16="http://schemas.microsoft.com/office/drawing/2014/main" id="{BB5E10EF-07C4-CF4E-BFD1-1DCEE85FCB2F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077200" y="2590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52" name="Oval 61">
            <a:extLst>
              <a:ext uri="{FF2B5EF4-FFF2-40B4-BE49-F238E27FC236}">
                <a16:creationId xmlns:a16="http://schemas.microsoft.com/office/drawing/2014/main" id="{802DFA97-F5BB-C843-9239-AF9FAB6A0AD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153400" y="3657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53" name="Oval 62">
            <a:extLst>
              <a:ext uri="{FF2B5EF4-FFF2-40B4-BE49-F238E27FC236}">
                <a16:creationId xmlns:a16="http://schemas.microsoft.com/office/drawing/2014/main" id="{FEC6E840-1403-E744-99CE-36A6FA19375E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382000" y="3276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54" name="Oval 63">
            <a:extLst>
              <a:ext uri="{FF2B5EF4-FFF2-40B4-BE49-F238E27FC236}">
                <a16:creationId xmlns:a16="http://schemas.microsoft.com/office/drawing/2014/main" id="{00F1A563-34C4-374B-8920-A06917FA3FE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915400" y="2667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55" name="Oval 64">
            <a:extLst>
              <a:ext uri="{FF2B5EF4-FFF2-40B4-BE49-F238E27FC236}">
                <a16:creationId xmlns:a16="http://schemas.microsoft.com/office/drawing/2014/main" id="{A4926863-97DC-6645-A827-198E40075DD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382000" y="2286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56" name="Oval 65">
            <a:extLst>
              <a:ext uri="{FF2B5EF4-FFF2-40B4-BE49-F238E27FC236}">
                <a16:creationId xmlns:a16="http://schemas.microsoft.com/office/drawing/2014/main" id="{906F1CD7-B74A-5D4A-AB23-3C04DE4ED45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772400" y="3048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57" name="Oval 66">
            <a:extLst>
              <a:ext uri="{FF2B5EF4-FFF2-40B4-BE49-F238E27FC236}">
                <a16:creationId xmlns:a16="http://schemas.microsoft.com/office/drawing/2014/main" id="{B7127A53-90F4-1A47-98A3-017466F3F04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696200" y="2590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58" name="Oval 67">
            <a:extLst>
              <a:ext uri="{FF2B5EF4-FFF2-40B4-BE49-F238E27FC236}">
                <a16:creationId xmlns:a16="http://schemas.microsoft.com/office/drawing/2014/main" id="{B5A212D5-F2B6-E048-B889-5E3418B27D8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229600" y="2971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259" name="Oval 68">
            <a:extLst>
              <a:ext uri="{FF2B5EF4-FFF2-40B4-BE49-F238E27FC236}">
                <a16:creationId xmlns:a16="http://schemas.microsoft.com/office/drawing/2014/main" id="{99411EF1-987C-6A4D-B540-18B31D583B82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144000" y="2971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60" name="Oval 69">
            <a:extLst>
              <a:ext uri="{FF2B5EF4-FFF2-40B4-BE49-F238E27FC236}">
                <a16:creationId xmlns:a16="http://schemas.microsoft.com/office/drawing/2014/main" id="{274251D7-7929-DA4D-BE61-AA9E1A27BB9F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610600" y="2895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61" name="Oval 70">
            <a:extLst>
              <a:ext uri="{FF2B5EF4-FFF2-40B4-BE49-F238E27FC236}">
                <a16:creationId xmlns:a16="http://schemas.microsoft.com/office/drawing/2014/main" id="{56B46FFA-6988-DE43-9022-A8DE2EEB34E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839200" y="2133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62" name="Text Box 71">
            <a:extLst>
              <a:ext uri="{FF2B5EF4-FFF2-40B4-BE49-F238E27FC236}">
                <a16:creationId xmlns:a16="http://schemas.microsoft.com/office/drawing/2014/main" id="{891A7C82-B251-E546-90C1-0674DA2532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1" y="22558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8263" name="Line 72">
            <a:extLst>
              <a:ext uri="{FF2B5EF4-FFF2-40B4-BE49-F238E27FC236}">
                <a16:creationId xmlns:a16="http://schemas.microsoft.com/office/drawing/2014/main" id="{2092D732-3255-414C-9061-4385B5A4585F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39624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64" name="Oval 73">
            <a:extLst>
              <a:ext uri="{FF2B5EF4-FFF2-40B4-BE49-F238E27FC236}">
                <a16:creationId xmlns:a16="http://schemas.microsoft.com/office/drawing/2014/main" id="{39410EA4-FCA2-7345-A7B7-1DC892589684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677400" y="2362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65" name="Text Box 74">
            <a:extLst>
              <a:ext uri="{FF2B5EF4-FFF2-40B4-BE49-F238E27FC236}">
                <a16:creationId xmlns:a16="http://schemas.microsoft.com/office/drawing/2014/main" id="{9F3197DD-8B4D-1E44-9DCC-1134CF5F57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29788" y="3856039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8266" name="Text Box 75">
            <a:extLst>
              <a:ext uri="{FF2B5EF4-FFF2-40B4-BE49-F238E27FC236}">
                <a16:creationId xmlns:a16="http://schemas.microsoft.com/office/drawing/2014/main" id="{DB4439E9-BD18-0A47-9FDE-67A307EAB2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53601" y="60658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8267" name="Text Box 76">
            <a:extLst>
              <a:ext uri="{FF2B5EF4-FFF2-40B4-BE49-F238E27FC236}">
                <a16:creationId xmlns:a16="http://schemas.microsoft.com/office/drawing/2014/main" id="{E529342C-13B8-0646-9A44-8134F1F0C7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1676401"/>
            <a:ext cx="2667000" cy="40957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Strong relationships</a:t>
            </a:r>
          </a:p>
        </p:txBody>
      </p:sp>
      <p:sp>
        <p:nvSpPr>
          <p:cNvPr id="8268" name="Text Box 77">
            <a:extLst>
              <a:ext uri="{FF2B5EF4-FFF2-40B4-BE49-F238E27FC236}">
                <a16:creationId xmlns:a16="http://schemas.microsoft.com/office/drawing/2014/main" id="{77CAC68B-0508-8646-8C35-755675CABB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1676401"/>
            <a:ext cx="2590800" cy="40957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Weak relationships</a:t>
            </a:r>
          </a:p>
        </p:txBody>
      </p:sp>
      <p:sp>
        <p:nvSpPr>
          <p:cNvPr id="8269" name="Line 78">
            <a:extLst>
              <a:ext uri="{FF2B5EF4-FFF2-40B4-BE49-F238E27FC236}">
                <a16:creationId xmlns:a16="http://schemas.microsoft.com/office/drawing/2014/main" id="{1A9BA098-B6DE-FB40-ABE7-D25FA296C293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1676400"/>
            <a:ext cx="0" cy="4724400"/>
          </a:xfrm>
          <a:prstGeom prst="line">
            <a:avLst/>
          </a:prstGeom>
          <a:noFill/>
          <a:ln w="2857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70" name="Oval 79">
            <a:extLst>
              <a:ext uri="{FF2B5EF4-FFF2-40B4-BE49-F238E27FC236}">
                <a16:creationId xmlns:a16="http://schemas.microsoft.com/office/drawing/2014/main" id="{B26FBDFD-E429-B546-BC75-D12BFCF110D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525000" y="2819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71" name="Oval 80">
            <a:extLst>
              <a:ext uri="{FF2B5EF4-FFF2-40B4-BE49-F238E27FC236}">
                <a16:creationId xmlns:a16="http://schemas.microsoft.com/office/drawing/2014/main" id="{A847843D-1233-DE4E-800E-CDAC6D4F13B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372600" y="2209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72" name="Oval 81">
            <a:extLst>
              <a:ext uri="{FF2B5EF4-FFF2-40B4-BE49-F238E27FC236}">
                <a16:creationId xmlns:a16="http://schemas.microsoft.com/office/drawing/2014/main" id="{F35D9EA5-27D8-C845-A5DC-4FBBC3AC085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144000" y="5562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73" name="Oval 82">
            <a:extLst>
              <a:ext uri="{FF2B5EF4-FFF2-40B4-BE49-F238E27FC236}">
                <a16:creationId xmlns:a16="http://schemas.microsoft.com/office/drawing/2014/main" id="{3BC8B3EF-F1B6-474B-A5C3-DDDABB6D6064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525000" y="5257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74" name="Oval 83">
            <a:extLst>
              <a:ext uri="{FF2B5EF4-FFF2-40B4-BE49-F238E27FC236}">
                <a16:creationId xmlns:a16="http://schemas.microsoft.com/office/drawing/2014/main" id="{B3002FE2-4B32-224C-9860-DD86A2D8E70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372600" y="4953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75" name="Oval 84">
            <a:extLst>
              <a:ext uri="{FF2B5EF4-FFF2-40B4-BE49-F238E27FC236}">
                <a16:creationId xmlns:a16="http://schemas.microsoft.com/office/drawing/2014/main" id="{830CEC9F-7273-1645-A0DE-38ADAC4F62C8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9525000" y="5638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76" name="Oval 85">
            <a:extLst>
              <a:ext uri="{FF2B5EF4-FFF2-40B4-BE49-F238E27FC236}">
                <a16:creationId xmlns:a16="http://schemas.microsoft.com/office/drawing/2014/main" id="{E2DB7493-5AE1-DF40-AE06-180A44AE56BB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839200" y="4724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77" name="Oval 86">
            <a:extLst>
              <a:ext uri="{FF2B5EF4-FFF2-40B4-BE49-F238E27FC236}">
                <a16:creationId xmlns:a16="http://schemas.microsoft.com/office/drawing/2014/main" id="{61A34A6B-F2DE-954B-9B3A-966CA2D8299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8153400" y="4343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8278" name="Line 87">
            <a:extLst>
              <a:ext uri="{FF2B5EF4-FFF2-40B4-BE49-F238E27FC236}">
                <a16:creationId xmlns:a16="http://schemas.microsoft.com/office/drawing/2014/main" id="{75364560-0CD8-6441-9072-3EE6130D509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743200" y="2209800"/>
            <a:ext cx="2057400" cy="12954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79" name="Line 88">
            <a:extLst>
              <a:ext uri="{FF2B5EF4-FFF2-40B4-BE49-F238E27FC236}">
                <a16:creationId xmlns:a16="http://schemas.microsoft.com/office/drawing/2014/main" id="{0B490682-9A1F-0443-8A1A-E851DB5B514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276600" y="2667000"/>
            <a:ext cx="2057400" cy="12954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0" name="Line 89">
            <a:extLst>
              <a:ext uri="{FF2B5EF4-FFF2-40B4-BE49-F238E27FC236}">
                <a16:creationId xmlns:a16="http://schemas.microsoft.com/office/drawing/2014/main" id="{E45BAFFE-61DC-E549-A350-E6D10296E26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467600" y="2057400"/>
            <a:ext cx="1143000" cy="685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1" name="Line 90">
            <a:extLst>
              <a:ext uri="{FF2B5EF4-FFF2-40B4-BE49-F238E27FC236}">
                <a16:creationId xmlns:a16="http://schemas.microsoft.com/office/drawing/2014/main" id="{41E84E12-412F-044C-A20C-F98BB65BD6A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8534400" y="2895600"/>
            <a:ext cx="1676400" cy="1066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2" name="Line 91">
            <a:extLst>
              <a:ext uri="{FF2B5EF4-FFF2-40B4-BE49-F238E27FC236}">
                <a16:creationId xmlns:a16="http://schemas.microsoft.com/office/drawing/2014/main" id="{8C0D23FA-8993-F14D-8C96-2C1B9139403D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4572000"/>
            <a:ext cx="1905000" cy="13716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3" name="Line 92">
            <a:extLst>
              <a:ext uri="{FF2B5EF4-FFF2-40B4-BE49-F238E27FC236}">
                <a16:creationId xmlns:a16="http://schemas.microsoft.com/office/drawing/2014/main" id="{126C9363-AED0-0A48-BE4C-16A6AA96C535}"/>
              </a:ext>
            </a:extLst>
          </p:cNvPr>
          <p:cNvSpPr>
            <a:spLocks noChangeShapeType="1"/>
          </p:cNvSpPr>
          <p:nvPr/>
        </p:nvSpPr>
        <p:spPr bwMode="auto">
          <a:xfrm>
            <a:off x="2667000" y="4953000"/>
            <a:ext cx="1676400" cy="12192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4" name="Line 93">
            <a:extLst>
              <a:ext uri="{FF2B5EF4-FFF2-40B4-BE49-F238E27FC236}">
                <a16:creationId xmlns:a16="http://schemas.microsoft.com/office/drawing/2014/main" id="{908FE054-BD50-5944-B488-58DA7EB5E35F}"/>
              </a:ext>
            </a:extLst>
          </p:cNvPr>
          <p:cNvSpPr>
            <a:spLocks noChangeShapeType="1"/>
          </p:cNvSpPr>
          <p:nvPr/>
        </p:nvSpPr>
        <p:spPr bwMode="auto">
          <a:xfrm>
            <a:off x="8610600" y="4267200"/>
            <a:ext cx="1524000" cy="11430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5" name="Line 94">
            <a:extLst>
              <a:ext uri="{FF2B5EF4-FFF2-40B4-BE49-F238E27FC236}">
                <a16:creationId xmlns:a16="http://schemas.microsoft.com/office/drawing/2014/main" id="{4F2125F7-165B-D74A-8B0F-616B5C2B6B17}"/>
              </a:ext>
            </a:extLst>
          </p:cNvPr>
          <p:cNvSpPr>
            <a:spLocks noChangeShapeType="1"/>
          </p:cNvSpPr>
          <p:nvPr/>
        </p:nvSpPr>
        <p:spPr bwMode="auto">
          <a:xfrm>
            <a:off x="7467600" y="5486400"/>
            <a:ext cx="990600" cy="6858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6" name="Line 95">
            <a:extLst>
              <a:ext uri="{FF2B5EF4-FFF2-40B4-BE49-F238E27FC236}">
                <a16:creationId xmlns:a16="http://schemas.microsoft.com/office/drawing/2014/main" id="{7B82BDFC-53C6-984F-A76F-3CA278E0440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895600" y="2514600"/>
            <a:ext cx="2057400" cy="1295400"/>
          </a:xfrm>
          <a:prstGeom prst="lin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7" name="Line 96">
            <a:extLst>
              <a:ext uri="{FF2B5EF4-FFF2-40B4-BE49-F238E27FC236}">
                <a16:creationId xmlns:a16="http://schemas.microsoft.com/office/drawing/2014/main" id="{CB6AD341-D143-3E4D-9BB6-8F960015984C}"/>
              </a:ext>
            </a:extLst>
          </p:cNvPr>
          <p:cNvSpPr>
            <a:spLocks noChangeShapeType="1"/>
          </p:cNvSpPr>
          <p:nvPr/>
        </p:nvSpPr>
        <p:spPr bwMode="auto">
          <a:xfrm>
            <a:off x="2819400" y="4724400"/>
            <a:ext cx="1905000" cy="1371600"/>
          </a:xfrm>
          <a:prstGeom prst="lin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8" name="Line 97">
            <a:extLst>
              <a:ext uri="{FF2B5EF4-FFF2-40B4-BE49-F238E27FC236}">
                <a16:creationId xmlns:a16="http://schemas.microsoft.com/office/drawing/2014/main" id="{F794E891-CA9C-A942-B867-307B8229586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696200" y="2209800"/>
            <a:ext cx="2057400" cy="1295400"/>
          </a:xfrm>
          <a:prstGeom prst="lin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89" name="Line 98">
            <a:extLst>
              <a:ext uri="{FF2B5EF4-FFF2-40B4-BE49-F238E27FC236}">
                <a16:creationId xmlns:a16="http://schemas.microsoft.com/office/drawing/2014/main" id="{21E0F297-AA69-3549-A348-BB6E2CBBE0F4}"/>
              </a:ext>
            </a:extLst>
          </p:cNvPr>
          <p:cNvSpPr>
            <a:spLocks noChangeShapeType="1"/>
          </p:cNvSpPr>
          <p:nvPr/>
        </p:nvSpPr>
        <p:spPr bwMode="auto">
          <a:xfrm>
            <a:off x="7848600" y="4724400"/>
            <a:ext cx="1752600" cy="1295400"/>
          </a:xfrm>
          <a:prstGeom prst="lin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8290" name="Rectangle 99">
            <a:extLst>
              <a:ext uri="{FF2B5EF4-FFF2-40B4-BE49-F238E27FC236}">
                <a16:creationId xmlns:a16="http://schemas.microsoft.com/office/drawing/2014/main" id="{312FFBBD-1BB0-4B44-B31B-91763C9A0E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/>
              <a:t>Linear Correlation</a:t>
            </a:r>
          </a:p>
        </p:txBody>
      </p:sp>
    </p:spTree>
    <p:extLst>
      <p:ext uri="{BB962C8B-B14F-4D97-AF65-F5344CB8AC3E}">
        <p14:creationId xmlns:p14="http://schemas.microsoft.com/office/powerpoint/2010/main" val="1212589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2" descr="restaurant-tree">
            <a:extLst>
              <a:ext uri="{FF2B5EF4-FFF2-40B4-BE49-F238E27FC236}">
                <a16:creationId xmlns:a16="http://schemas.microsoft.com/office/drawing/2014/main" id="{C503228D-11A1-0F40-99B8-626E6B885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149476"/>
            <a:ext cx="6781800" cy="470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2" name="Rectangle 3">
            <a:extLst>
              <a:ext uri="{FF2B5EF4-FFF2-40B4-BE49-F238E27FC236}">
                <a16:creationId xmlns:a16="http://schemas.microsoft.com/office/drawing/2014/main" id="{979986DE-CA2A-AE4C-A759-3A4141272B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/>
              <a:t>Decision trees</a:t>
            </a:r>
          </a:p>
        </p:txBody>
      </p:sp>
      <p:sp>
        <p:nvSpPr>
          <p:cNvPr id="20483" name="Rectangle 4">
            <a:extLst>
              <a:ext uri="{FF2B5EF4-FFF2-40B4-BE49-F238E27FC236}">
                <a16:creationId xmlns:a16="http://schemas.microsoft.com/office/drawing/2014/main" id="{3B7AD516-E858-D246-A94B-7B8D9BB580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838200"/>
            <a:ext cx="8686800" cy="990600"/>
          </a:xfrm>
        </p:spPr>
        <p:txBody>
          <a:bodyPr>
            <a:normAutofit fontScale="77500" lnSpcReduction="20000"/>
          </a:bodyPr>
          <a:lstStyle/>
          <a:p>
            <a:pPr eaLnBrk="1" hangingPunct="1"/>
            <a:r>
              <a:rPr lang="en-US" altLang="en-US" sz="2400"/>
              <a:t>One possible representation for hypotheses</a:t>
            </a:r>
          </a:p>
          <a:p>
            <a:pPr eaLnBrk="1" hangingPunct="1"/>
            <a:r>
              <a:rPr lang="en-US" altLang="en-US" sz="2400"/>
              <a:t>We imagine someone taking a sequence of decisions.</a:t>
            </a:r>
          </a:p>
          <a:p>
            <a:pPr eaLnBrk="1" hangingPunct="1"/>
            <a:r>
              <a:rPr lang="en-US" altLang="en-US" sz="2400"/>
              <a:t>E.g., here is the “true” tree for deciding whether to wait:</a:t>
            </a:r>
          </a:p>
        </p:txBody>
      </p:sp>
      <p:sp>
        <p:nvSpPr>
          <p:cNvPr id="20484" name="Line 5">
            <a:extLst>
              <a:ext uri="{FF2B5EF4-FFF2-40B4-BE49-F238E27FC236}">
                <a16:creationId xmlns:a16="http://schemas.microsoft.com/office/drawing/2014/main" id="{D4A7A5CD-2387-0F4C-BADD-EE0FBFC34C06}"/>
              </a:ext>
            </a:extLst>
          </p:cNvPr>
          <p:cNvSpPr>
            <a:spLocks noChangeShapeType="1"/>
          </p:cNvSpPr>
          <p:nvPr/>
        </p:nvSpPr>
        <p:spPr bwMode="auto">
          <a:xfrm>
            <a:off x="5638800" y="4267200"/>
            <a:ext cx="1676400" cy="533400"/>
          </a:xfrm>
          <a:prstGeom prst="line">
            <a:avLst/>
          </a:prstGeom>
          <a:noFill/>
          <a:ln w="28575">
            <a:solidFill>
              <a:srgbClr val="CC0099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485" name="Line 6">
            <a:extLst>
              <a:ext uri="{FF2B5EF4-FFF2-40B4-BE49-F238E27FC236}">
                <a16:creationId xmlns:a16="http://schemas.microsoft.com/office/drawing/2014/main" id="{74CD14B6-C30D-D447-B488-5318DB69288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6172200" y="3124200"/>
            <a:ext cx="1143000" cy="1219200"/>
          </a:xfrm>
          <a:prstGeom prst="line">
            <a:avLst/>
          </a:prstGeom>
          <a:noFill/>
          <a:ln w="9525">
            <a:solidFill>
              <a:srgbClr val="CC0099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486" name="Text Box 7">
            <a:extLst>
              <a:ext uri="{FF2B5EF4-FFF2-40B4-BE49-F238E27FC236}">
                <a16:creationId xmlns:a16="http://schemas.microsoft.com/office/drawing/2014/main" id="{729C8BAD-D789-9D4C-877D-3189B67218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75525" y="2627313"/>
            <a:ext cx="30289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CC0099"/>
                </a:solidFill>
              </a:rPr>
              <a:t>Note you can use the same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CC0099"/>
                </a:solidFill>
              </a:rPr>
              <a:t>attribute more than once.</a:t>
            </a:r>
          </a:p>
        </p:txBody>
      </p:sp>
    </p:spTree>
    <p:extLst>
      <p:ext uri="{BB962C8B-B14F-4D97-AF65-F5344CB8AC3E}">
        <p14:creationId xmlns:p14="http://schemas.microsoft.com/office/powerpoint/2010/main" val="23728696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>
            <a:extLst>
              <a:ext uri="{FF2B5EF4-FFF2-40B4-BE49-F238E27FC236}">
                <a16:creationId xmlns:a16="http://schemas.microsoft.com/office/drawing/2014/main" id="{3531C70E-D112-9948-A375-AADD5997E4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Decision tree learning</a:t>
            </a:r>
          </a:p>
        </p:txBody>
      </p:sp>
      <p:sp>
        <p:nvSpPr>
          <p:cNvPr id="26626" name="Rectangle 3">
            <a:extLst>
              <a:ext uri="{FF2B5EF4-FFF2-40B4-BE49-F238E27FC236}">
                <a16:creationId xmlns:a16="http://schemas.microsoft.com/office/drawing/2014/main" id="{E1EB6D0D-963E-5941-A3D2-D93FEC9582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447800"/>
            <a:ext cx="8229600" cy="4191000"/>
          </a:xfrm>
        </p:spPr>
        <p:txBody>
          <a:bodyPr/>
          <a:lstStyle/>
          <a:p>
            <a:pPr eaLnBrk="1" hangingPunct="1"/>
            <a:r>
              <a:rPr lang="en-US" altLang="en-US" sz="2400"/>
              <a:t>If there are so many possible trees, can we actually search this space? (solution: greedy search).</a:t>
            </a:r>
          </a:p>
          <a:p>
            <a:pPr eaLnBrk="1" hangingPunct="1"/>
            <a:endParaRPr lang="en-US" altLang="en-US" sz="2400">
              <a:solidFill>
                <a:srgbClr val="FF0000"/>
              </a:solidFill>
            </a:endParaRPr>
          </a:p>
          <a:p>
            <a:pPr eaLnBrk="1" hangingPunct="1"/>
            <a:endParaRPr lang="en-US" altLang="en-US" sz="2400">
              <a:solidFill>
                <a:srgbClr val="FF0000"/>
              </a:solidFill>
            </a:endParaRPr>
          </a:p>
          <a:p>
            <a:pPr eaLnBrk="1" hangingPunct="1"/>
            <a:r>
              <a:rPr lang="en-US" altLang="en-US" sz="2400">
                <a:solidFill>
                  <a:srgbClr val="FF0000"/>
                </a:solidFill>
              </a:rPr>
              <a:t>Aim</a:t>
            </a:r>
            <a:r>
              <a:rPr lang="en-US" altLang="en-US" sz="2400"/>
              <a:t>: find a small tree consistent with the training examples</a:t>
            </a:r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  <a:p>
            <a:pPr eaLnBrk="1" hangingPunct="1"/>
            <a:r>
              <a:rPr lang="en-US" altLang="en-US" sz="2400">
                <a:solidFill>
                  <a:srgbClr val="FF0000"/>
                </a:solidFill>
              </a:rPr>
              <a:t>Idea</a:t>
            </a:r>
            <a:r>
              <a:rPr lang="en-US" altLang="en-US" sz="2400"/>
              <a:t>: (recursively) choose "most significant" attribute as root of (sub)tree.</a:t>
            </a:r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</p:txBody>
      </p:sp>
    </p:spTree>
    <p:extLst>
      <p:ext uri="{BB962C8B-B14F-4D97-AF65-F5344CB8AC3E}">
        <p14:creationId xmlns:p14="http://schemas.microsoft.com/office/powerpoint/2010/main" val="9409189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>
            <a:extLst>
              <a:ext uri="{FF2B5EF4-FFF2-40B4-BE49-F238E27FC236}">
                <a16:creationId xmlns:a16="http://schemas.microsoft.com/office/drawing/2014/main" id="{34669357-1604-C843-950C-6DB4DAED32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Choosing an attribute</a:t>
            </a:r>
          </a:p>
        </p:txBody>
      </p:sp>
      <p:sp>
        <p:nvSpPr>
          <p:cNvPr id="28674" name="Rectangle 3">
            <a:extLst>
              <a:ext uri="{FF2B5EF4-FFF2-40B4-BE49-F238E27FC236}">
                <a16:creationId xmlns:a16="http://schemas.microsoft.com/office/drawing/2014/main" id="{2CC5C718-BC6B-F94E-BF4D-0674D8A384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altLang="en-US" sz="2400"/>
              <a:t>Idea: a good attribute splits the examples into subsets that are (ideally) "all positive" or "all negative"</a:t>
            </a:r>
          </a:p>
          <a:p>
            <a:pPr eaLnBrk="1" hangingPunct="1">
              <a:buFontTx/>
              <a:buNone/>
            </a:pPr>
            <a:endParaRPr lang="en-US" altLang="en-US" sz="2400"/>
          </a:p>
          <a:p>
            <a:pPr eaLnBrk="1" hangingPunct="1">
              <a:buFontTx/>
              <a:buNone/>
            </a:pPr>
            <a:endParaRPr lang="en-US" altLang="en-US" sz="2400"/>
          </a:p>
          <a:p>
            <a:pPr eaLnBrk="1" hangingPunct="1">
              <a:buFontTx/>
              <a:buNone/>
            </a:pPr>
            <a:endParaRPr lang="en-US" altLang="en-US" sz="2400"/>
          </a:p>
          <a:p>
            <a:pPr eaLnBrk="1" hangingPunct="1">
              <a:buFontTx/>
              <a:buNone/>
            </a:pPr>
            <a:endParaRPr lang="en-US" altLang="en-US" sz="2400"/>
          </a:p>
          <a:p>
            <a:pPr eaLnBrk="1" hangingPunct="1">
              <a:buFontTx/>
              <a:buNone/>
            </a:pPr>
            <a:endParaRPr lang="en-US" altLang="en-US" sz="2400"/>
          </a:p>
          <a:p>
            <a:pPr eaLnBrk="1" hangingPunct="1"/>
            <a:endParaRPr lang="en-US" altLang="en-US" sz="2400" i="1"/>
          </a:p>
          <a:p>
            <a:pPr eaLnBrk="1" hangingPunct="1"/>
            <a:endParaRPr lang="en-US" altLang="en-US" sz="2400" i="1"/>
          </a:p>
          <a:p>
            <a:pPr eaLnBrk="1" hangingPunct="1"/>
            <a:r>
              <a:rPr lang="en-US" altLang="en-US" sz="2400" i="1"/>
              <a:t>Patrons or type?</a:t>
            </a:r>
            <a:r>
              <a:rPr lang="en-US" altLang="en-US" sz="2400"/>
              <a:t> </a:t>
            </a:r>
          </a:p>
        </p:txBody>
      </p:sp>
      <p:pic>
        <p:nvPicPr>
          <p:cNvPr id="28675" name="Picture 4" descr="restaurant-roots">
            <a:extLst>
              <a:ext uri="{FF2B5EF4-FFF2-40B4-BE49-F238E27FC236}">
                <a16:creationId xmlns:a16="http://schemas.microsoft.com/office/drawing/2014/main" id="{3D51E3E2-52FD-B64A-8D5E-91AD14625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048000"/>
            <a:ext cx="7620000" cy="181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Line 5">
            <a:extLst>
              <a:ext uri="{FF2B5EF4-FFF2-40B4-BE49-F238E27FC236}">
                <a16:creationId xmlns:a16="http://schemas.microsoft.com/office/drawing/2014/main" id="{8893B72C-317D-064F-A2D6-66CE81ACC72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638800" y="4724400"/>
            <a:ext cx="1295400" cy="914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677" name="Text Box 6">
            <a:extLst>
              <a:ext uri="{FF2B5EF4-FFF2-40B4-BE49-F238E27FC236}">
                <a16:creationId xmlns:a16="http://schemas.microsoft.com/office/drawing/2014/main" id="{A6E03E15-C1BF-E949-8562-7002876AFC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9125" y="5522913"/>
            <a:ext cx="3752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To wait or not to wait is still at 50%.</a:t>
            </a:r>
          </a:p>
        </p:txBody>
      </p:sp>
    </p:spTree>
    <p:extLst>
      <p:ext uri="{BB962C8B-B14F-4D97-AF65-F5344CB8AC3E}">
        <p14:creationId xmlns:p14="http://schemas.microsoft.com/office/powerpoint/2010/main" val="25175507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>
            <a:extLst>
              <a:ext uri="{FF2B5EF4-FFF2-40B4-BE49-F238E27FC236}">
                <a16:creationId xmlns:a16="http://schemas.microsoft.com/office/drawing/2014/main" id="{6BF3D20B-DCD6-D142-A76A-D445532FD7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Using information theory</a:t>
            </a:r>
          </a:p>
        </p:txBody>
      </p:sp>
      <p:sp>
        <p:nvSpPr>
          <p:cNvPr id="30722" name="Rectangle 3">
            <a:extLst>
              <a:ext uri="{FF2B5EF4-FFF2-40B4-BE49-F238E27FC236}">
                <a16:creationId xmlns:a16="http://schemas.microsoft.com/office/drawing/2014/main" id="{BD6FD9A7-0EC7-AF40-8035-BA73681062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>
                <a:solidFill>
                  <a:srgbClr val="FF0000"/>
                </a:solidFill>
              </a:rPr>
              <a:t>Entropy</a:t>
            </a:r>
            <a:r>
              <a:rPr lang="en-US" altLang="en-US" sz="2800"/>
              <a:t> measures the amount of uncertainty</a:t>
            </a:r>
          </a:p>
          <a:p>
            <a:pPr eaLnBrk="1" hangingPunct="1">
              <a:buFontTx/>
              <a:buNone/>
            </a:pPr>
            <a:r>
              <a:rPr lang="en-US" altLang="en-US" sz="2800"/>
              <a:t>   in a </a:t>
            </a:r>
            <a:r>
              <a:rPr lang="en-US" altLang="en-US" sz="2800">
                <a:solidFill>
                  <a:srgbClr val="FF0000"/>
                </a:solidFill>
              </a:rPr>
              <a:t>probability</a:t>
            </a:r>
            <a:r>
              <a:rPr lang="en-US" altLang="en-US" sz="2800"/>
              <a:t> distribution:</a:t>
            </a:r>
          </a:p>
          <a:p>
            <a:pPr eaLnBrk="1" hangingPunct="1">
              <a:buFontTx/>
              <a:buNone/>
            </a:pPr>
            <a:endParaRPr lang="en-US" altLang="en-US" sz="2800"/>
          </a:p>
          <a:p>
            <a:pPr algn="ctr" eaLnBrk="1" hangingPunct="1">
              <a:buFontTx/>
              <a:buNone/>
            </a:pPr>
            <a:endParaRPr lang="en-US" altLang="en-US" sz="2800"/>
          </a:p>
          <a:p>
            <a:pPr algn="ctr" eaLnBrk="1" hangingPunct="1">
              <a:buFontTx/>
              <a:buNone/>
            </a:pPr>
            <a:endParaRPr lang="en-US" altLang="en-US" sz="2800"/>
          </a:p>
          <a:p>
            <a:pPr algn="ctr" eaLnBrk="1" hangingPunct="1">
              <a:buFontTx/>
              <a:buNone/>
            </a:pPr>
            <a:endParaRPr lang="en-US" altLang="en-US" sz="2800"/>
          </a:p>
          <a:p>
            <a:pPr algn="ctr" eaLnBrk="1" hangingPunct="1">
              <a:buFontTx/>
              <a:buNone/>
            </a:pPr>
            <a:endParaRPr lang="en-US" altLang="en-US" sz="2800"/>
          </a:p>
          <a:p>
            <a:pPr algn="ctr" eaLnBrk="1" hangingPunct="1">
              <a:buFontTx/>
              <a:buNone/>
            </a:pPr>
            <a:endParaRPr lang="en-US" altLang="en-US" sz="2800"/>
          </a:p>
          <a:p>
            <a:pPr algn="ctr" eaLnBrk="1" hangingPunct="1">
              <a:buFontTx/>
              <a:buNone/>
            </a:pPr>
            <a:endParaRPr lang="en-US" altLang="en-US" sz="2800"/>
          </a:p>
        </p:txBody>
      </p:sp>
      <p:pic>
        <p:nvPicPr>
          <p:cNvPr id="30723" name="Picture 4" descr="200px-Binary_entropy_plot">
            <a:extLst>
              <a:ext uri="{FF2B5EF4-FFF2-40B4-BE49-F238E27FC236}">
                <a16:creationId xmlns:a16="http://schemas.microsoft.com/office/drawing/2014/main" id="{F2F492A0-E47E-5744-907F-FA65A859B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1" y="3276601"/>
            <a:ext cx="3230563" cy="301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24" name="Text Box 5">
            <a:extLst>
              <a:ext uri="{FF2B5EF4-FFF2-40B4-BE49-F238E27FC236}">
                <a16:creationId xmlns:a16="http://schemas.microsoft.com/office/drawing/2014/main" id="{77CBA4BA-7723-FD48-9B38-6934DC5DA7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5325" y="3236914"/>
            <a:ext cx="4114800" cy="3113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Consider tossing a biased coin.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If you toss the coin VERY often,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the frequency of heads is, say, p,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and hence the frequency of tails is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1-p. (fair coin p=0.5).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The uncertainty in any actual outcome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is given by the entropy: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Note, the uncertainty is zero if p=0 or 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and maximal if we have p=0.5.</a:t>
            </a:r>
          </a:p>
        </p:txBody>
      </p:sp>
      <p:sp>
        <p:nvSpPr>
          <p:cNvPr id="30725" name="Line 6">
            <a:extLst>
              <a:ext uri="{FF2B5EF4-FFF2-40B4-BE49-F238E27FC236}">
                <a16:creationId xmlns:a16="http://schemas.microsoft.com/office/drawing/2014/main" id="{B726A563-B64D-5B43-B5A1-064D061A2636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5334000"/>
            <a:ext cx="2362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6" name="Rectangle 7">
            <a:extLst>
              <a:ext uri="{FF2B5EF4-FFF2-40B4-BE49-F238E27FC236}">
                <a16:creationId xmlns:a16="http://schemas.microsoft.com/office/drawing/2014/main" id="{B742301E-ADFA-2845-936D-17825D8EEE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2895600"/>
            <a:ext cx="4419600" cy="373380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14272900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>
            <a:extLst>
              <a:ext uri="{FF2B5EF4-FFF2-40B4-BE49-F238E27FC236}">
                <a16:creationId xmlns:a16="http://schemas.microsoft.com/office/drawing/2014/main" id="{D7C71E46-103A-9A44-AC14-8D69F157EB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Using information theory</a:t>
            </a:r>
          </a:p>
        </p:txBody>
      </p:sp>
      <p:sp>
        <p:nvSpPr>
          <p:cNvPr id="34818" name="Rectangle 3">
            <a:extLst>
              <a:ext uri="{FF2B5EF4-FFF2-40B4-BE49-F238E27FC236}">
                <a16:creationId xmlns:a16="http://schemas.microsoft.com/office/drawing/2014/main" id="{166E0C0F-5087-E148-A6EF-D24B57FAD0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800"/>
              <a:t>Imagine we have p examples which are true (positive) and n examples which are false (negative). </a:t>
            </a:r>
          </a:p>
          <a:p>
            <a:pPr eaLnBrk="1" hangingPunct="1"/>
            <a:endParaRPr lang="en-US" altLang="en-US" sz="2800"/>
          </a:p>
          <a:p>
            <a:pPr eaLnBrk="1" hangingPunct="1"/>
            <a:r>
              <a:rPr lang="en-US" altLang="en-US" sz="2800"/>
              <a:t>Our best estimate of true or false is given by:</a:t>
            </a:r>
          </a:p>
          <a:p>
            <a:pPr eaLnBrk="1" hangingPunct="1"/>
            <a:endParaRPr lang="en-US" altLang="en-US" sz="2800"/>
          </a:p>
          <a:p>
            <a:pPr eaLnBrk="1" hangingPunct="1"/>
            <a:endParaRPr lang="en-US" altLang="en-US" sz="2800"/>
          </a:p>
          <a:p>
            <a:pPr eaLnBrk="1" hangingPunct="1"/>
            <a:r>
              <a:rPr lang="en-US" altLang="en-US" sz="2800"/>
              <a:t>Hence the entropy is given by:</a:t>
            </a:r>
          </a:p>
          <a:p>
            <a:pPr eaLnBrk="1" hangingPunct="1">
              <a:buFontTx/>
              <a:buNone/>
            </a:pPr>
            <a:endParaRPr lang="en-US" altLang="en-US" sz="2800"/>
          </a:p>
          <a:p>
            <a:pPr algn="ctr" eaLnBrk="1" hangingPunct="1">
              <a:buFontTx/>
              <a:buNone/>
            </a:pPr>
            <a:endParaRPr lang="en-US" altLang="en-US" sz="2800"/>
          </a:p>
        </p:txBody>
      </p:sp>
      <p:graphicFrame>
        <p:nvGraphicFramePr>
          <p:cNvPr id="34819" name="Object 4">
            <a:extLst>
              <a:ext uri="{FF2B5EF4-FFF2-40B4-BE49-F238E27FC236}">
                <a16:creationId xmlns:a16="http://schemas.microsoft.com/office/drawing/2014/main" id="{F567AD8C-0A53-AB49-AADF-8FC7A13F756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5715001"/>
          <a:ext cx="7500938" cy="830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9" name="Equation" r:id="rId4" imgW="89814400" imgH="9944100" progId="Equation.DSMT4">
                  <p:embed/>
                </p:oleObj>
              </mc:Choice>
              <mc:Fallback>
                <p:oleObj name="Equation" r:id="rId4" imgW="89814400" imgH="9944100" progId="Equation.DSMT4">
                  <p:embed/>
                  <p:pic>
                    <p:nvPicPr>
                      <p:cNvPr id="34819" name="Object 4">
                        <a:extLst>
                          <a:ext uri="{FF2B5EF4-FFF2-40B4-BE49-F238E27FC236}">
                            <a16:creationId xmlns:a16="http://schemas.microsoft.com/office/drawing/2014/main" id="{F567AD8C-0A53-AB49-AADF-8FC7A13F7569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5715001"/>
                        <a:ext cx="7500938" cy="830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0" name="Object 5">
            <a:extLst>
              <a:ext uri="{FF2B5EF4-FFF2-40B4-BE49-F238E27FC236}">
                <a16:creationId xmlns:a16="http://schemas.microsoft.com/office/drawing/2014/main" id="{6948549C-FDBF-CF48-A198-F740EB49C21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620000" y="4038600"/>
          <a:ext cx="2438400" cy="88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20" name="Equation" r:id="rId6" imgW="30721300" imgH="11112500" progId="Equation.DSMT4">
                  <p:embed/>
                </p:oleObj>
              </mc:Choice>
              <mc:Fallback>
                <p:oleObj name="Equation" r:id="rId6" imgW="30721300" imgH="11112500" progId="Equation.DSMT4">
                  <p:embed/>
                  <p:pic>
                    <p:nvPicPr>
                      <p:cNvPr id="34820" name="Object 5">
                        <a:extLst>
                          <a:ext uri="{FF2B5EF4-FFF2-40B4-BE49-F238E27FC236}">
                            <a16:creationId xmlns:a16="http://schemas.microsoft.com/office/drawing/2014/main" id="{6948549C-FDBF-CF48-A198-F740EB49C21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0" y="4038600"/>
                        <a:ext cx="2438400" cy="882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51664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>
            <a:extLst>
              <a:ext uri="{FF2B5EF4-FFF2-40B4-BE49-F238E27FC236}">
                <a16:creationId xmlns:a16="http://schemas.microsoft.com/office/drawing/2014/main" id="{251B2691-C5C1-FF40-8454-6B41105D3B6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Using Information Theory</a:t>
            </a:r>
          </a:p>
        </p:txBody>
      </p:sp>
      <p:sp>
        <p:nvSpPr>
          <p:cNvPr id="36866" name="Rectangle 3">
            <a:extLst>
              <a:ext uri="{FF2B5EF4-FFF2-40B4-BE49-F238E27FC236}">
                <a16:creationId xmlns:a16="http://schemas.microsoft.com/office/drawing/2014/main" id="{23B042BD-E6CA-CD44-8E0D-088C541015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How much information do we gain if we disclose the value of some attribute?</a:t>
            </a:r>
          </a:p>
          <a:p>
            <a:pPr eaLnBrk="1" hangingPunct="1"/>
            <a:endParaRPr lang="en-US" altLang="en-US"/>
          </a:p>
          <a:p>
            <a:pPr eaLnBrk="1" hangingPunct="1"/>
            <a:r>
              <a:rPr lang="en-US" altLang="en-US"/>
              <a:t>Answer:</a:t>
            </a:r>
          </a:p>
          <a:p>
            <a:pPr eaLnBrk="1" hangingPunct="1"/>
            <a:endParaRPr lang="en-US" altLang="en-US"/>
          </a:p>
          <a:p>
            <a:pPr eaLnBrk="1" hangingPunct="1">
              <a:buFontTx/>
              <a:buNone/>
            </a:pPr>
            <a:r>
              <a:rPr lang="en-US" altLang="en-US"/>
              <a:t>    </a:t>
            </a:r>
            <a:r>
              <a:rPr lang="en-US" altLang="en-US">
                <a:solidFill>
                  <a:srgbClr val="FF0000"/>
                </a:solidFill>
              </a:rPr>
              <a:t>uncertainty before minus uncertainty after</a:t>
            </a:r>
          </a:p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79690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4332F35D-C7CE-6043-857C-59EA032A50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-2286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/>
              <a:t>Example</a:t>
            </a:r>
          </a:p>
        </p:txBody>
      </p:sp>
      <p:pic>
        <p:nvPicPr>
          <p:cNvPr id="38914" name="Picture 3" descr="DecTreeLevel1">
            <a:extLst>
              <a:ext uri="{FF2B5EF4-FFF2-40B4-BE49-F238E27FC236}">
                <a16:creationId xmlns:a16="http://schemas.microsoft.com/office/drawing/2014/main" id="{DEF431A9-5B7F-A34D-8A7D-973A22479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37" b="14638"/>
          <a:stretch>
            <a:fillRect/>
          </a:stretch>
        </p:blipFill>
        <p:spPr bwMode="auto">
          <a:xfrm>
            <a:off x="2133600" y="609600"/>
            <a:ext cx="73152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5" name="Text Box 4">
            <a:extLst>
              <a:ext uri="{FF2B5EF4-FFF2-40B4-BE49-F238E27FC236}">
                <a16:creationId xmlns:a16="http://schemas.microsoft.com/office/drawing/2014/main" id="{F1B0016D-9149-2346-A6C5-DE6FB1FC89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971801"/>
            <a:ext cx="8515350" cy="366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</a:rPr>
              <a:t>Before: </a:t>
            </a:r>
            <a:r>
              <a:rPr lang="en-US" altLang="en-US" sz="1800"/>
              <a:t>Entropy = - ½ log(1/2) – ½ log(1/2)=log(2) = 1 bit: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There is “1 bit of</a:t>
            </a:r>
            <a:r>
              <a:rPr lang="en-US" altLang="en-US" sz="1800">
                <a:solidFill>
                  <a:srgbClr val="CC0099"/>
                </a:solidFill>
              </a:rPr>
              <a:t> information</a:t>
            </a:r>
            <a:r>
              <a:rPr lang="en-US" altLang="en-US" sz="1800"/>
              <a:t> to be discovered”.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accent2"/>
                </a:solidFill>
              </a:rPr>
              <a:t>After:</a:t>
            </a:r>
            <a:r>
              <a:rPr lang="en-US" altLang="en-US" sz="1800"/>
              <a:t> for </a:t>
            </a:r>
            <a:r>
              <a:rPr lang="en-US" altLang="en-US" sz="1800">
                <a:solidFill>
                  <a:srgbClr val="008000"/>
                </a:solidFill>
              </a:rPr>
              <a:t>Type</a:t>
            </a:r>
            <a:r>
              <a:rPr lang="en-US" altLang="en-US" sz="1800"/>
              <a:t>: If we go into branch “French” we have 1 bit, similarly for the others.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French: 1bit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Italian: 1 bit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Thai: 1 bit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Burger: 1bit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accent2"/>
                </a:solidFill>
              </a:rPr>
              <a:t>After</a:t>
            </a:r>
            <a:r>
              <a:rPr lang="en-US" altLang="en-US" sz="1800"/>
              <a:t>: for </a:t>
            </a:r>
            <a:r>
              <a:rPr lang="en-US" altLang="en-US" sz="1800">
                <a:solidFill>
                  <a:srgbClr val="008000"/>
                </a:solidFill>
              </a:rPr>
              <a:t>Patrons</a:t>
            </a:r>
            <a:r>
              <a:rPr lang="en-US" altLang="en-US" sz="1800"/>
              <a:t>: In branch “None” and “Some” entropy = 0!,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                             In “Full” entropy = -1/3log(1/3)-2/3log(2/3).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FF0000"/>
                </a:solidFill>
              </a:rPr>
              <a:t>So Patrons gains more information!</a:t>
            </a:r>
          </a:p>
        </p:txBody>
      </p:sp>
      <p:sp>
        <p:nvSpPr>
          <p:cNvPr id="38916" name="AutoShape 5">
            <a:extLst>
              <a:ext uri="{FF2B5EF4-FFF2-40B4-BE49-F238E27FC236}">
                <a16:creationId xmlns:a16="http://schemas.microsoft.com/office/drawing/2014/main" id="{B2018852-683D-5540-86F9-864BCBAFB23B}"/>
              </a:ext>
            </a:extLst>
          </p:cNvPr>
          <p:cNvSpPr>
            <a:spLocks/>
          </p:cNvSpPr>
          <p:nvPr/>
        </p:nvSpPr>
        <p:spPr bwMode="auto">
          <a:xfrm>
            <a:off x="3505200" y="4191000"/>
            <a:ext cx="152400" cy="9144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  <p:sp>
        <p:nvSpPr>
          <p:cNvPr id="38917" name="Text Box 6">
            <a:extLst>
              <a:ext uri="{FF2B5EF4-FFF2-40B4-BE49-F238E27FC236}">
                <a16:creationId xmlns:a16="http://schemas.microsoft.com/office/drawing/2014/main" id="{9D098D77-57FE-4745-B0CF-ADE5CF99A3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4495801"/>
            <a:ext cx="40957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On average: 1 bit ! We gained nothing!</a:t>
            </a:r>
          </a:p>
        </p:txBody>
      </p:sp>
      <p:sp>
        <p:nvSpPr>
          <p:cNvPr id="38918" name="Rectangle 7">
            <a:extLst>
              <a:ext uri="{FF2B5EF4-FFF2-40B4-BE49-F238E27FC236}">
                <a16:creationId xmlns:a16="http://schemas.microsoft.com/office/drawing/2014/main" id="{922F23E2-425C-0B49-8356-F8D9E8A545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01000" y="2362200"/>
            <a:ext cx="914400" cy="304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95788209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>
            <a:extLst>
              <a:ext uri="{FF2B5EF4-FFF2-40B4-BE49-F238E27FC236}">
                <a16:creationId xmlns:a16="http://schemas.microsoft.com/office/drawing/2014/main" id="{DEC4C45D-744D-954F-8A46-55CFE16C63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Information gain</a:t>
            </a:r>
          </a:p>
        </p:txBody>
      </p:sp>
      <p:sp>
        <p:nvSpPr>
          <p:cNvPr id="43010" name="Rectangle 3">
            <a:extLst>
              <a:ext uri="{FF2B5EF4-FFF2-40B4-BE49-F238E27FC236}">
                <a16:creationId xmlns:a16="http://schemas.microsoft.com/office/drawing/2014/main" id="{2F2F90B7-650B-0146-9151-2D89CB1B1A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Tx/>
              <a:buNone/>
            </a:pPr>
            <a:endParaRPr lang="en-US" altLang="en-US" sz="2400"/>
          </a:p>
          <a:p>
            <a:pPr eaLnBrk="1" hangingPunct="1"/>
            <a:r>
              <a:rPr lang="en-US" altLang="en-US" sz="2400"/>
              <a:t>Information Gain (IG) or reduction in entropy from the attribute test:</a:t>
            </a:r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  <a:p>
            <a:pPr eaLnBrk="1" hangingPunct="1"/>
            <a:endParaRPr lang="en-US" altLang="en-US" sz="2400"/>
          </a:p>
          <a:p>
            <a:pPr eaLnBrk="1" hangingPunct="1"/>
            <a:r>
              <a:rPr lang="en-US" altLang="en-US" sz="2400"/>
              <a:t>Choose the attribute with the largest IG</a:t>
            </a:r>
          </a:p>
        </p:txBody>
      </p:sp>
      <p:graphicFrame>
        <p:nvGraphicFramePr>
          <p:cNvPr id="43011" name="Object 4">
            <a:extLst>
              <a:ext uri="{FF2B5EF4-FFF2-40B4-BE49-F238E27FC236}">
                <a16:creationId xmlns:a16="http://schemas.microsoft.com/office/drawing/2014/main" id="{C962A022-0A91-3048-95FA-3DBB6C6139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362200" y="3429001"/>
          <a:ext cx="7118350" cy="53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58" name="Equation" r:id="rId4" imgW="69926200" imgH="5270500" progId="Equation.DSMT4">
                  <p:embed/>
                </p:oleObj>
              </mc:Choice>
              <mc:Fallback>
                <p:oleObj name="Equation" r:id="rId4" imgW="69926200" imgH="5270500" progId="Equation.DSMT4">
                  <p:embed/>
                  <p:pic>
                    <p:nvPicPr>
                      <p:cNvPr id="43011" name="Object 4">
                        <a:extLst>
                          <a:ext uri="{FF2B5EF4-FFF2-40B4-BE49-F238E27FC236}">
                            <a16:creationId xmlns:a16="http://schemas.microsoft.com/office/drawing/2014/main" id="{C962A022-0A91-3048-95FA-3DBB6C61391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2200" y="3429001"/>
                        <a:ext cx="7118350" cy="536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75221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>
            <a:extLst>
              <a:ext uri="{FF2B5EF4-FFF2-40B4-BE49-F238E27FC236}">
                <a16:creationId xmlns:a16="http://schemas.microsoft.com/office/drawing/2014/main" id="{16EFC16C-951C-2548-A490-89DC866E98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-22860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/>
              <a:t>Information gain</a:t>
            </a:r>
          </a:p>
        </p:txBody>
      </p:sp>
      <p:sp>
        <p:nvSpPr>
          <p:cNvPr id="45058" name="Rectangle 3">
            <a:extLst>
              <a:ext uri="{FF2B5EF4-FFF2-40B4-BE49-F238E27FC236}">
                <a16:creationId xmlns:a16="http://schemas.microsoft.com/office/drawing/2014/main" id="{8DA906BB-342D-344F-AE25-6CE13F0329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05000" y="3170238"/>
            <a:ext cx="8229600" cy="3687762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000"/>
              <a:t>For the training set, </a:t>
            </a:r>
            <a:r>
              <a:rPr lang="en-US" altLang="en-US" sz="2000" i="1">
                <a:latin typeface="Monotype Corsiva" panose="03010101010201010101" pitchFamily="66" charset="0"/>
              </a:rPr>
              <a:t>p</a:t>
            </a:r>
            <a:r>
              <a:rPr lang="en-US" altLang="en-US" sz="2000" i="1"/>
              <a:t> = </a:t>
            </a:r>
            <a:r>
              <a:rPr lang="en-US" altLang="en-US" sz="2000" i="1">
                <a:latin typeface="Monotype Corsiva" panose="03010101010201010101" pitchFamily="66" charset="0"/>
              </a:rPr>
              <a:t>n</a:t>
            </a:r>
            <a:r>
              <a:rPr lang="en-US" altLang="en-US" sz="2000" i="1"/>
              <a:t> = 6, I(6/12, 6/12) = 1</a:t>
            </a:r>
            <a:r>
              <a:rPr lang="en-US" altLang="en-US" sz="2000"/>
              <a:t> bit</a:t>
            </a:r>
          </a:p>
          <a:p>
            <a:pPr eaLnBrk="1" hangingPunct="1">
              <a:buFontTx/>
              <a:buNone/>
            </a:pPr>
            <a:endParaRPr lang="en-US" altLang="en-US" sz="2000"/>
          </a:p>
          <a:p>
            <a:pPr eaLnBrk="1" hangingPunct="1"/>
            <a:endParaRPr lang="en-US" altLang="en-US" sz="2000"/>
          </a:p>
          <a:p>
            <a:pPr eaLnBrk="1" hangingPunct="1"/>
            <a:endParaRPr lang="en-US" altLang="en-US" sz="2000"/>
          </a:p>
          <a:p>
            <a:pPr eaLnBrk="1" hangingPunct="1">
              <a:buFontTx/>
              <a:buNone/>
            </a:pPr>
            <a:endParaRPr lang="en-US" altLang="en-US" sz="2000" i="1"/>
          </a:p>
          <a:p>
            <a:pPr eaLnBrk="1" hangingPunct="1">
              <a:buFontTx/>
              <a:buNone/>
            </a:pPr>
            <a:endParaRPr lang="en-US" altLang="en-US" sz="2000" i="1"/>
          </a:p>
          <a:p>
            <a:pPr eaLnBrk="1" hangingPunct="1">
              <a:buFontTx/>
              <a:buNone/>
            </a:pPr>
            <a:r>
              <a:rPr lang="en-US" altLang="en-US" sz="2000" i="1"/>
              <a:t>Patrons</a:t>
            </a:r>
            <a:r>
              <a:rPr lang="en-US" altLang="en-US" sz="2000"/>
              <a:t> has the highest IG of all attributes and so is chosen by the DTL algorithm as the root</a:t>
            </a:r>
          </a:p>
        </p:txBody>
      </p:sp>
      <p:graphicFrame>
        <p:nvGraphicFramePr>
          <p:cNvPr id="45059" name="Object 4">
            <a:extLst>
              <a:ext uri="{FF2B5EF4-FFF2-40B4-BE49-F238E27FC236}">
                <a16:creationId xmlns:a16="http://schemas.microsoft.com/office/drawing/2014/main" id="{21E08A8E-7AC6-4147-9C69-76F02C08634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0" y="3733801"/>
          <a:ext cx="7467600" cy="136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6" name="Equation" r:id="rId4" imgW="102692200" imgH="18719800" progId="Equation.3">
                  <p:embed/>
                </p:oleObj>
              </mc:Choice>
              <mc:Fallback>
                <p:oleObj name="Equation" r:id="rId4" imgW="102692200" imgH="18719800" progId="Equation.3">
                  <p:embed/>
                  <p:pic>
                    <p:nvPicPr>
                      <p:cNvPr id="45059" name="Object 4">
                        <a:extLst>
                          <a:ext uri="{FF2B5EF4-FFF2-40B4-BE49-F238E27FC236}">
                            <a16:creationId xmlns:a16="http://schemas.microsoft.com/office/drawing/2014/main" id="{21E08A8E-7AC6-4147-9C69-76F02C08634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3733801"/>
                        <a:ext cx="7467600" cy="1362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5060" name="Picture 5" descr="DecTreeLevel1">
            <a:extLst>
              <a:ext uri="{FF2B5EF4-FFF2-40B4-BE49-F238E27FC236}">
                <a16:creationId xmlns:a16="http://schemas.microsoft.com/office/drawing/2014/main" id="{550235FF-2D30-A549-9560-3FE00A164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637" b="14638"/>
          <a:stretch>
            <a:fillRect/>
          </a:stretch>
        </p:blipFill>
        <p:spPr bwMode="auto">
          <a:xfrm>
            <a:off x="2362200" y="838200"/>
            <a:ext cx="73152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1" name="Text Box 6">
            <a:extLst>
              <a:ext uri="{FF2B5EF4-FFF2-40B4-BE49-F238E27FC236}">
                <a16:creationId xmlns:a16="http://schemas.microsoft.com/office/drawing/2014/main" id="{A8EBDAAE-B6F9-8748-B385-5331D1B528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33588" y="6197600"/>
            <a:ext cx="79819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006600"/>
                </a:solidFill>
              </a:rPr>
              <a:t> Is it sensible to have the same attribute on a single branch of the tree (why)?</a:t>
            </a:r>
          </a:p>
        </p:txBody>
      </p:sp>
    </p:spTree>
    <p:extLst>
      <p:ext uri="{BB962C8B-B14F-4D97-AF65-F5344CB8AC3E}">
        <p14:creationId xmlns:p14="http://schemas.microsoft.com/office/powerpoint/2010/main" val="37520651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>
            <a:extLst>
              <a:ext uri="{FF2B5EF4-FFF2-40B4-BE49-F238E27FC236}">
                <a16:creationId xmlns:a16="http://schemas.microsoft.com/office/drawing/2014/main" id="{D2269712-279A-214F-9E4A-F2E79A113F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Continuous Variables</a:t>
            </a:r>
          </a:p>
        </p:txBody>
      </p:sp>
      <p:sp>
        <p:nvSpPr>
          <p:cNvPr id="53250" name="Text Box 4">
            <a:extLst>
              <a:ext uri="{FF2B5EF4-FFF2-40B4-BE49-F238E27FC236}">
                <a16:creationId xmlns:a16="http://schemas.microsoft.com/office/drawing/2014/main" id="{3997D774-60DF-BF4B-BAD3-CFE5B2593C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4700" y="2057401"/>
            <a:ext cx="8229600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000" dirty="0"/>
              <a:t> If variables are continuous we can bin them, or..</a:t>
            </a:r>
          </a:p>
          <a:p>
            <a:pPr eaLnBrk="1" hangingPunct="1">
              <a:spcBef>
                <a:spcPct val="0"/>
              </a:spcBef>
            </a:pPr>
            <a:endParaRPr lang="en-US" altLang="en-US" sz="2000" dirty="0"/>
          </a:p>
          <a:p>
            <a:pPr eaLnBrk="1" hangingPunct="1">
              <a:spcBef>
                <a:spcPct val="0"/>
              </a:spcBef>
            </a:pPr>
            <a:r>
              <a:rPr lang="en-US" altLang="en-US" sz="2000" dirty="0"/>
              <a:t> We can learn a simple classifier on a single dimension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endParaRPr lang="en-US" altLang="en-US" sz="2000" dirty="0"/>
          </a:p>
          <a:p>
            <a:pPr eaLnBrk="1" hangingPunct="1">
              <a:spcBef>
                <a:spcPct val="0"/>
              </a:spcBef>
            </a:pPr>
            <a:r>
              <a:rPr lang="en-US" altLang="en-US" sz="2000" dirty="0"/>
              <a:t>  E.g. we can find a decision point which classifies all data to the left of that point in one class and all data to the right in the other</a:t>
            </a:r>
          </a:p>
          <a:p>
            <a:pPr eaLnBrk="1" hangingPunct="1">
              <a:spcBef>
                <a:spcPct val="0"/>
              </a:spcBef>
            </a:pPr>
            <a:endParaRPr lang="en-US" altLang="en-US" sz="1600" dirty="0"/>
          </a:p>
          <a:p>
            <a:pPr eaLnBrk="1" hangingPunct="1">
              <a:spcBef>
                <a:spcPct val="0"/>
              </a:spcBef>
            </a:pPr>
            <a:r>
              <a:rPr lang="en-US" altLang="en-US" sz="2000" dirty="0"/>
              <a:t> We can also use a small subset of dimensions and train a linear classifier  (e.g. logistic regression classifier).</a:t>
            </a:r>
          </a:p>
        </p:txBody>
      </p:sp>
    </p:spTree>
    <p:extLst>
      <p:ext uri="{BB962C8B-B14F-4D97-AF65-F5344CB8AC3E}">
        <p14:creationId xmlns:p14="http://schemas.microsoft.com/office/powerpoint/2010/main" val="3723434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2">
            <a:extLst>
              <a:ext uri="{FF2B5EF4-FFF2-40B4-BE49-F238E27FC236}">
                <a16:creationId xmlns:a16="http://schemas.microsoft.com/office/drawing/2014/main" id="{773A4EA3-837A-FA47-9411-825013541E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Linear Correlation</a:t>
            </a:r>
          </a:p>
        </p:txBody>
      </p:sp>
      <p:sp>
        <p:nvSpPr>
          <p:cNvPr id="9218" name="Line 3">
            <a:extLst>
              <a:ext uri="{FF2B5EF4-FFF2-40B4-BE49-F238E27FC236}">
                <a16:creationId xmlns:a16="http://schemas.microsoft.com/office/drawing/2014/main" id="{D975AD70-497A-A045-88C9-EBC0A4F83A28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4648200"/>
            <a:ext cx="0" cy="1447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19" name="Oval 4">
            <a:extLst>
              <a:ext uri="{FF2B5EF4-FFF2-40B4-BE49-F238E27FC236}">
                <a16:creationId xmlns:a16="http://schemas.microsoft.com/office/drawing/2014/main" id="{0B206419-5BE1-D44D-AE8A-64E628BFA47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010400" y="5181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0" name="Oval 5">
            <a:extLst>
              <a:ext uri="{FF2B5EF4-FFF2-40B4-BE49-F238E27FC236}">
                <a16:creationId xmlns:a16="http://schemas.microsoft.com/office/drawing/2014/main" id="{B51A3784-214D-864C-8ABD-E99F612B2BE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4102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1" name="Oval 6">
            <a:extLst>
              <a:ext uri="{FF2B5EF4-FFF2-40B4-BE49-F238E27FC236}">
                <a16:creationId xmlns:a16="http://schemas.microsoft.com/office/drawing/2014/main" id="{CDE9F3C8-B07A-7F4B-AA53-EB89F8357C8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934200" y="4953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2" name="Oval 7">
            <a:extLst>
              <a:ext uri="{FF2B5EF4-FFF2-40B4-BE49-F238E27FC236}">
                <a16:creationId xmlns:a16="http://schemas.microsoft.com/office/drawing/2014/main" id="{F81C1A60-04FB-3949-90B4-F767C4562B52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638800" y="4876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3" name="Oval 8">
            <a:extLst>
              <a:ext uri="{FF2B5EF4-FFF2-40B4-BE49-F238E27FC236}">
                <a16:creationId xmlns:a16="http://schemas.microsoft.com/office/drawing/2014/main" id="{D62B8517-E7D1-1A46-AC51-40DE1D229AE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553200" y="4876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4" name="Oval 9">
            <a:extLst>
              <a:ext uri="{FF2B5EF4-FFF2-40B4-BE49-F238E27FC236}">
                <a16:creationId xmlns:a16="http://schemas.microsoft.com/office/drawing/2014/main" id="{C85C1D35-F67E-F049-83D9-2E4BAE586E38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7056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5" name="Oval 10">
            <a:extLst>
              <a:ext uri="{FF2B5EF4-FFF2-40B4-BE49-F238E27FC236}">
                <a16:creationId xmlns:a16="http://schemas.microsoft.com/office/drawing/2014/main" id="{43EE99E9-8540-FC46-BF4B-5035B055A4C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943600" y="5029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6" name="Oval 11">
            <a:extLst>
              <a:ext uri="{FF2B5EF4-FFF2-40B4-BE49-F238E27FC236}">
                <a16:creationId xmlns:a16="http://schemas.microsoft.com/office/drawing/2014/main" id="{16E1B4B7-B5A2-A34A-B975-F37AF2A37CF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0292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7" name="Oval 12">
            <a:extLst>
              <a:ext uri="{FF2B5EF4-FFF2-40B4-BE49-F238E27FC236}">
                <a16:creationId xmlns:a16="http://schemas.microsoft.com/office/drawing/2014/main" id="{EEE82C2C-65B0-7642-BEAD-A7C5F2B04F5E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257800" y="4876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28" name="Oval 13">
            <a:extLst>
              <a:ext uri="{FF2B5EF4-FFF2-40B4-BE49-F238E27FC236}">
                <a16:creationId xmlns:a16="http://schemas.microsoft.com/office/drawing/2014/main" id="{B186E5A2-0069-5244-B24E-AEE62A063BEF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715000" y="5105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229" name="Oval 14">
            <a:extLst>
              <a:ext uri="{FF2B5EF4-FFF2-40B4-BE49-F238E27FC236}">
                <a16:creationId xmlns:a16="http://schemas.microsoft.com/office/drawing/2014/main" id="{DEFB223A-6213-7247-A8DA-A831440F957F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400800" y="5181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0" name="Oval 15">
            <a:extLst>
              <a:ext uri="{FF2B5EF4-FFF2-40B4-BE49-F238E27FC236}">
                <a16:creationId xmlns:a16="http://schemas.microsoft.com/office/drawing/2014/main" id="{58E285DA-49CF-C44F-A100-427975926C1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172200" y="4953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1" name="Oval 16">
            <a:extLst>
              <a:ext uri="{FF2B5EF4-FFF2-40B4-BE49-F238E27FC236}">
                <a16:creationId xmlns:a16="http://schemas.microsoft.com/office/drawing/2014/main" id="{477AEDB8-1F61-D74E-9AF0-3ED4970833A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096000" y="5181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2" name="Text Box 17">
            <a:extLst>
              <a:ext uri="{FF2B5EF4-FFF2-40B4-BE49-F238E27FC236}">
                <a16:creationId xmlns:a16="http://schemas.microsoft.com/office/drawing/2014/main" id="{31F6C718-AD52-D34A-91D3-2BD8E2E6D4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1" y="43894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9233" name="Line 18">
            <a:extLst>
              <a:ext uri="{FF2B5EF4-FFF2-40B4-BE49-F238E27FC236}">
                <a16:creationId xmlns:a16="http://schemas.microsoft.com/office/drawing/2014/main" id="{FB7D9311-20F4-4549-94B3-0356C15C2236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60960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4" name="Text Box 19">
            <a:extLst>
              <a:ext uri="{FF2B5EF4-FFF2-40B4-BE49-F238E27FC236}">
                <a16:creationId xmlns:a16="http://schemas.microsoft.com/office/drawing/2014/main" id="{3CE251E7-C811-B241-A196-4EA8E3EE07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5188" y="5989639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9235" name="Line 20">
            <a:extLst>
              <a:ext uri="{FF2B5EF4-FFF2-40B4-BE49-F238E27FC236}">
                <a16:creationId xmlns:a16="http://schemas.microsoft.com/office/drawing/2014/main" id="{C152D505-F8DC-E84A-87AD-C439B718ED3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953000" y="2362200"/>
            <a:ext cx="0" cy="1524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36" name="Oval 21">
            <a:extLst>
              <a:ext uri="{FF2B5EF4-FFF2-40B4-BE49-F238E27FC236}">
                <a16:creationId xmlns:a16="http://schemas.microsoft.com/office/drawing/2014/main" id="{DAA29B12-6451-ED40-BD85-C086FA80F35E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400800" y="2133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7" name="Oval 22">
            <a:extLst>
              <a:ext uri="{FF2B5EF4-FFF2-40B4-BE49-F238E27FC236}">
                <a16:creationId xmlns:a16="http://schemas.microsoft.com/office/drawing/2014/main" id="{0FA83DF8-B9EC-B246-A347-4A585EB50E2E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105400" y="3048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8" name="Oval 23">
            <a:extLst>
              <a:ext uri="{FF2B5EF4-FFF2-40B4-BE49-F238E27FC236}">
                <a16:creationId xmlns:a16="http://schemas.microsoft.com/office/drawing/2014/main" id="{878E44F7-7A70-7242-A641-F7A3B2239111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934200" y="3276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39" name="Oval 24">
            <a:extLst>
              <a:ext uri="{FF2B5EF4-FFF2-40B4-BE49-F238E27FC236}">
                <a16:creationId xmlns:a16="http://schemas.microsoft.com/office/drawing/2014/main" id="{A66DCC5A-65A2-7B45-9294-5B275BB2E96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086600" y="2590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40" name="Oval 25">
            <a:extLst>
              <a:ext uri="{FF2B5EF4-FFF2-40B4-BE49-F238E27FC236}">
                <a16:creationId xmlns:a16="http://schemas.microsoft.com/office/drawing/2014/main" id="{A09D0205-C55B-BF41-A050-699E272C3DDE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486400" y="3429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41" name="Oval 26">
            <a:extLst>
              <a:ext uri="{FF2B5EF4-FFF2-40B4-BE49-F238E27FC236}">
                <a16:creationId xmlns:a16="http://schemas.microsoft.com/office/drawing/2014/main" id="{C0E7572F-0A0F-7B43-8428-A760893EC6E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638800" y="2209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42" name="Oval 27">
            <a:extLst>
              <a:ext uri="{FF2B5EF4-FFF2-40B4-BE49-F238E27FC236}">
                <a16:creationId xmlns:a16="http://schemas.microsoft.com/office/drawing/2014/main" id="{28BD7B2C-A6EC-AB44-9569-8106A81DC1F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400800" y="2895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43" name="Oval 28">
            <a:extLst>
              <a:ext uri="{FF2B5EF4-FFF2-40B4-BE49-F238E27FC236}">
                <a16:creationId xmlns:a16="http://schemas.microsoft.com/office/drawing/2014/main" id="{E9D5CCAC-0CAF-A246-93D4-B87F4CD82B45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553200" y="2438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44" name="Oval 29">
            <a:extLst>
              <a:ext uri="{FF2B5EF4-FFF2-40B4-BE49-F238E27FC236}">
                <a16:creationId xmlns:a16="http://schemas.microsoft.com/office/drawing/2014/main" id="{D61F751B-9EF7-7646-8E56-B4A89D98CC05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7010400" y="2286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45" name="Oval 30">
            <a:extLst>
              <a:ext uri="{FF2B5EF4-FFF2-40B4-BE49-F238E27FC236}">
                <a16:creationId xmlns:a16="http://schemas.microsoft.com/office/drawing/2014/main" id="{AD1A4E4F-5F6A-864B-A814-B13490C25B2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096000" y="2438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46" name="Oval 31">
            <a:extLst>
              <a:ext uri="{FF2B5EF4-FFF2-40B4-BE49-F238E27FC236}">
                <a16:creationId xmlns:a16="http://schemas.microsoft.com/office/drawing/2014/main" id="{05E12CBB-5552-AB4A-A6E9-504E0C67B522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486400" y="3124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47" name="Oval 32">
            <a:extLst>
              <a:ext uri="{FF2B5EF4-FFF2-40B4-BE49-F238E27FC236}">
                <a16:creationId xmlns:a16="http://schemas.microsoft.com/office/drawing/2014/main" id="{8C49ACA5-37D2-6343-AABB-5460B0661A90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715000" y="27432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eaVert"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endParaRPr lang="en-US" altLang="en-US" sz="2400" b="0" baseline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248" name="Oval 33">
            <a:extLst>
              <a:ext uri="{FF2B5EF4-FFF2-40B4-BE49-F238E27FC236}">
                <a16:creationId xmlns:a16="http://schemas.microsoft.com/office/drawing/2014/main" id="{DEB559BD-C557-5F4D-A31C-1A27D8D4AE9A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705600" y="3429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49" name="Oval 34">
            <a:extLst>
              <a:ext uri="{FF2B5EF4-FFF2-40B4-BE49-F238E27FC236}">
                <a16:creationId xmlns:a16="http://schemas.microsoft.com/office/drawing/2014/main" id="{EA98E14E-D4E7-3B4B-BA9B-827E5F59DEE3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096000" y="29718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50" name="Oval 35">
            <a:extLst>
              <a:ext uri="{FF2B5EF4-FFF2-40B4-BE49-F238E27FC236}">
                <a16:creationId xmlns:a16="http://schemas.microsoft.com/office/drawing/2014/main" id="{DF802404-94D0-0A44-A2F0-40278F92DE7D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867400" y="32766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51" name="Text Box 36">
            <a:extLst>
              <a:ext uri="{FF2B5EF4-FFF2-40B4-BE49-F238E27FC236}">
                <a16:creationId xmlns:a16="http://schemas.microsoft.com/office/drawing/2014/main" id="{6D8AF689-275F-1648-B8E6-AE62D15039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1" y="2179639"/>
            <a:ext cx="3540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Y</a:t>
            </a:r>
          </a:p>
        </p:txBody>
      </p:sp>
      <p:sp>
        <p:nvSpPr>
          <p:cNvPr id="9252" name="Line 37">
            <a:extLst>
              <a:ext uri="{FF2B5EF4-FFF2-40B4-BE49-F238E27FC236}">
                <a16:creationId xmlns:a16="http://schemas.microsoft.com/office/drawing/2014/main" id="{40B7DB79-DF86-E14A-B96E-99131436C8AC}"/>
              </a:ext>
            </a:extLst>
          </p:cNvPr>
          <p:cNvSpPr>
            <a:spLocks noChangeShapeType="1"/>
          </p:cNvSpPr>
          <p:nvPr/>
        </p:nvSpPr>
        <p:spPr bwMode="auto">
          <a:xfrm>
            <a:off x="4953000" y="3886200"/>
            <a:ext cx="2286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253" name="Text Box 38">
            <a:extLst>
              <a:ext uri="{FF2B5EF4-FFF2-40B4-BE49-F238E27FC236}">
                <a16:creationId xmlns:a16="http://schemas.microsoft.com/office/drawing/2014/main" id="{7954138F-88D6-0343-8E70-CBABDD4EB9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15188" y="3779839"/>
            <a:ext cx="3540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X</a:t>
            </a:r>
          </a:p>
        </p:txBody>
      </p:sp>
      <p:sp>
        <p:nvSpPr>
          <p:cNvPr id="9254" name="Rectangle 39">
            <a:extLst>
              <a:ext uri="{FF2B5EF4-FFF2-40B4-BE49-F238E27FC236}">
                <a16:creationId xmlns:a16="http://schemas.microsoft.com/office/drawing/2014/main" id="{C9A6F35F-A901-BA44-B593-0FB2DE653B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1371600"/>
            <a:ext cx="8077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342" tIns="42672" rIns="85342" bIns="42672"/>
          <a:lstStyle>
            <a:lvl1pPr marL="342900" indent="-342900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Char char="n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hlink"/>
              </a:buClr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folHlink"/>
              </a:buClr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9255" name="Text Box 40">
            <a:extLst>
              <a:ext uri="{FF2B5EF4-FFF2-40B4-BE49-F238E27FC236}">
                <a16:creationId xmlns:a16="http://schemas.microsoft.com/office/drawing/2014/main" id="{9A130D47-85B9-474A-8944-F36E0B1640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1600201"/>
            <a:ext cx="2133600" cy="409575"/>
          </a:xfrm>
          <a:prstGeom prst="rect">
            <a:avLst/>
          </a:prstGeom>
          <a:solidFill>
            <a:srgbClr val="FDE0BD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aseline="0">
                <a:solidFill>
                  <a:schemeClr val="tx1"/>
                </a:solidFill>
                <a:latin typeface="Arial" panose="020B0604020202020204" pitchFamily="34" charset="0"/>
              </a:rPr>
              <a:t>No relationship</a:t>
            </a:r>
          </a:p>
        </p:txBody>
      </p:sp>
      <p:sp>
        <p:nvSpPr>
          <p:cNvPr id="9256" name="Oval 41">
            <a:extLst>
              <a:ext uri="{FF2B5EF4-FFF2-40B4-BE49-F238E27FC236}">
                <a16:creationId xmlns:a16="http://schemas.microsoft.com/office/drawing/2014/main" id="{0CE4B476-FFA5-3043-A1B2-B502A0079AF9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5181600" y="2667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57" name="Oval 42">
            <a:extLst>
              <a:ext uri="{FF2B5EF4-FFF2-40B4-BE49-F238E27FC236}">
                <a16:creationId xmlns:a16="http://schemas.microsoft.com/office/drawing/2014/main" id="{2BCD1817-C471-E547-9515-38A079D0E1CE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324600" y="34290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58" name="Oval 43">
            <a:extLst>
              <a:ext uri="{FF2B5EF4-FFF2-40B4-BE49-F238E27FC236}">
                <a16:creationId xmlns:a16="http://schemas.microsoft.com/office/drawing/2014/main" id="{A4416279-1F84-A844-9E5E-A14716769E26}"/>
              </a:ext>
            </a:extLst>
          </p:cNvPr>
          <p:cNvSpPr>
            <a:spLocks noChangeArrowheads="1"/>
          </p:cNvSpPr>
          <p:nvPr/>
        </p:nvSpPr>
        <p:spPr bwMode="auto">
          <a:xfrm rot="-7282380">
            <a:off x="6781800" y="2819400"/>
            <a:ext cx="228600" cy="228600"/>
          </a:xfrm>
          <a:prstGeom prst="ellipse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9259" name="Line 44">
            <a:extLst>
              <a:ext uri="{FF2B5EF4-FFF2-40B4-BE49-F238E27FC236}">
                <a16:creationId xmlns:a16="http://schemas.microsoft.com/office/drawing/2014/main" id="{0BEA7509-6C2C-2643-9136-7F3C41D1C760}"/>
              </a:ext>
            </a:extLst>
          </p:cNvPr>
          <p:cNvSpPr>
            <a:spLocks noChangeShapeType="1"/>
          </p:cNvSpPr>
          <p:nvPr/>
        </p:nvSpPr>
        <p:spPr bwMode="auto">
          <a:xfrm>
            <a:off x="5105400" y="2895600"/>
            <a:ext cx="2362200" cy="0"/>
          </a:xfrm>
          <a:prstGeom prst="line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9260" name="Line 45">
            <a:extLst>
              <a:ext uri="{FF2B5EF4-FFF2-40B4-BE49-F238E27FC236}">
                <a16:creationId xmlns:a16="http://schemas.microsoft.com/office/drawing/2014/main" id="{BE48881B-FD66-1B4B-86A1-4C21337C63AD}"/>
              </a:ext>
            </a:extLst>
          </p:cNvPr>
          <p:cNvSpPr>
            <a:spLocks noChangeShapeType="1"/>
          </p:cNvSpPr>
          <p:nvPr/>
        </p:nvSpPr>
        <p:spPr bwMode="auto">
          <a:xfrm>
            <a:off x="5029200" y="5181600"/>
            <a:ext cx="2362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09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>
            <a:extLst>
              <a:ext uri="{FF2B5EF4-FFF2-40B4-BE49-F238E27FC236}">
                <a16:creationId xmlns:a16="http://schemas.microsoft.com/office/drawing/2014/main" id="{1BD21334-73ED-1143-AB28-B12FB9274E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defRPr/>
            </a:pPr>
            <a:r>
              <a:rPr lang="en-US" dirty="0" err="1"/>
              <a:t>Overfitting</a:t>
            </a:r>
            <a:r>
              <a:rPr lang="en-US" dirty="0"/>
              <a:t> and </a:t>
            </a:r>
            <a:r>
              <a:rPr lang="en-US" dirty="0" err="1"/>
              <a:t>Underfitting</a:t>
            </a:r>
            <a:endParaRPr lang="en-US" dirty="0"/>
          </a:p>
        </p:txBody>
      </p:sp>
      <p:sp>
        <p:nvSpPr>
          <p:cNvPr id="51202" name="Rectangle 3">
            <a:extLst>
              <a:ext uri="{FF2B5EF4-FFF2-40B4-BE49-F238E27FC236}">
                <a16:creationId xmlns:a16="http://schemas.microsoft.com/office/drawing/2014/main" id="{146207E1-56FE-5741-AAAC-60AA75E0D32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>
                <a:latin typeface="Calibri" panose="020F0502020204030204" pitchFamily="34" charset="0"/>
              </a:rPr>
              <a:t>Overfitting</a:t>
            </a:r>
            <a:r>
              <a:rPr lang="en-US" altLang="en-US" sz="3600">
                <a:latin typeface="Calibri" panose="020F0502020204030204" pitchFamily="34" charset="0"/>
              </a:rPr>
              <a:t>:</a:t>
            </a:r>
          </a:p>
          <a:p>
            <a:pPr lvl="1" eaLnBrk="1" hangingPunct="1"/>
            <a:r>
              <a:rPr lang="en-US" altLang="en-US">
                <a:latin typeface="Calibri" panose="020F0502020204030204" pitchFamily="34" charset="0"/>
              </a:rPr>
              <a:t>Given a model space </a:t>
            </a:r>
            <a:r>
              <a:rPr lang="en-US" altLang="en-US" i="1">
                <a:latin typeface="Calibri" panose="020F0502020204030204" pitchFamily="34" charset="0"/>
              </a:rPr>
              <a:t>H</a:t>
            </a:r>
            <a:r>
              <a:rPr lang="en-US" altLang="en-US">
                <a:latin typeface="Calibri" panose="020F0502020204030204" pitchFamily="34" charset="0"/>
              </a:rPr>
              <a:t>, a specific model </a:t>
            </a:r>
            <a:r>
              <a:rPr lang="en-US" altLang="en-US" i="1">
                <a:latin typeface="Calibri" panose="020F0502020204030204" pitchFamily="34" charset="0"/>
              </a:rPr>
              <a:t>h</a:t>
            </a:r>
            <a:r>
              <a:rPr lang="en-US" altLang="en-US">
                <a:latin typeface="Calibri" panose="020F0502020204030204" pitchFamily="34" charset="0"/>
                <a:sym typeface="Symbol" pitchFamily="2" charset="2"/>
              </a:rPr>
              <a:t></a:t>
            </a:r>
            <a:r>
              <a:rPr lang="en-US" altLang="en-US" i="1">
                <a:latin typeface="Calibri" panose="020F0502020204030204" pitchFamily="34" charset="0"/>
                <a:sym typeface="Symbol" pitchFamily="2" charset="2"/>
              </a:rPr>
              <a:t>H</a:t>
            </a:r>
            <a:r>
              <a:rPr lang="en-US" altLang="en-US">
                <a:latin typeface="Calibri" panose="020F0502020204030204" pitchFamily="34" charset="0"/>
                <a:sym typeface="Symbol" pitchFamily="2" charset="2"/>
              </a:rPr>
              <a:t> is said to overfit the training data if there exists some alternative model </a:t>
            </a:r>
            <a:r>
              <a:rPr lang="en-US" altLang="en-US" i="1">
                <a:latin typeface="Calibri" panose="020F0502020204030204" pitchFamily="34" charset="0"/>
                <a:sym typeface="Symbol" pitchFamily="2" charset="2"/>
              </a:rPr>
              <a:t>h’</a:t>
            </a:r>
            <a:r>
              <a:rPr lang="en-US" altLang="ja-JP">
                <a:latin typeface="Calibri" panose="020F0502020204030204" pitchFamily="34" charset="0"/>
                <a:sym typeface="Symbol" pitchFamily="2" charset="2"/>
              </a:rPr>
              <a:t></a:t>
            </a:r>
            <a:r>
              <a:rPr lang="en-US" altLang="ja-JP" i="1">
                <a:latin typeface="Calibri" panose="020F0502020204030204" pitchFamily="34" charset="0"/>
                <a:sym typeface="Symbol" pitchFamily="2" charset="2"/>
              </a:rPr>
              <a:t>H</a:t>
            </a:r>
            <a:r>
              <a:rPr lang="en-US" altLang="ja-JP">
                <a:latin typeface="Calibri" panose="020F0502020204030204" pitchFamily="34" charset="0"/>
                <a:sym typeface="Symbol" pitchFamily="2" charset="2"/>
              </a:rPr>
              <a:t>, such that </a:t>
            </a:r>
            <a:r>
              <a:rPr lang="en-US" altLang="ja-JP" i="1">
                <a:latin typeface="Calibri" panose="020F0502020204030204" pitchFamily="34" charset="0"/>
                <a:sym typeface="Symbol" pitchFamily="2" charset="2"/>
              </a:rPr>
              <a:t>h</a:t>
            </a:r>
            <a:r>
              <a:rPr lang="en-US" altLang="ja-JP">
                <a:latin typeface="Calibri" panose="020F0502020204030204" pitchFamily="34" charset="0"/>
                <a:sym typeface="Symbol" pitchFamily="2" charset="2"/>
              </a:rPr>
              <a:t> has smaller error than </a:t>
            </a:r>
            <a:r>
              <a:rPr lang="en-US" altLang="ja-JP" i="1">
                <a:latin typeface="Calibri" panose="020F0502020204030204" pitchFamily="34" charset="0"/>
                <a:sym typeface="Symbol" pitchFamily="2" charset="2"/>
              </a:rPr>
              <a:t>h</a:t>
            </a:r>
            <a:r>
              <a:rPr lang="en-US" altLang="en-US" i="1">
                <a:latin typeface="Calibri" panose="020F0502020204030204" pitchFamily="34" charset="0"/>
                <a:sym typeface="Symbol" pitchFamily="2" charset="2"/>
              </a:rPr>
              <a:t>’</a:t>
            </a:r>
            <a:r>
              <a:rPr lang="en-US" altLang="ja-JP">
                <a:latin typeface="Calibri" panose="020F0502020204030204" pitchFamily="34" charset="0"/>
                <a:sym typeface="Symbol" pitchFamily="2" charset="2"/>
              </a:rPr>
              <a:t> over the training examples, but </a:t>
            </a:r>
            <a:r>
              <a:rPr lang="en-US" altLang="ja-JP" i="1">
                <a:latin typeface="Calibri" panose="020F0502020204030204" pitchFamily="34" charset="0"/>
                <a:sym typeface="Symbol" pitchFamily="2" charset="2"/>
              </a:rPr>
              <a:t>h</a:t>
            </a:r>
            <a:r>
              <a:rPr lang="en-US" altLang="en-US" i="1">
                <a:latin typeface="Calibri" panose="020F0502020204030204" pitchFamily="34" charset="0"/>
                <a:sym typeface="Symbol" pitchFamily="2" charset="2"/>
              </a:rPr>
              <a:t>’</a:t>
            </a:r>
            <a:r>
              <a:rPr lang="en-US" altLang="ja-JP">
                <a:latin typeface="Calibri" panose="020F0502020204030204" pitchFamily="34" charset="0"/>
                <a:sym typeface="Symbol" pitchFamily="2" charset="2"/>
              </a:rPr>
              <a:t> has smaller error than </a:t>
            </a:r>
            <a:r>
              <a:rPr lang="en-US" altLang="ja-JP" i="1">
                <a:latin typeface="Calibri" panose="020F0502020204030204" pitchFamily="34" charset="0"/>
                <a:sym typeface="Symbol" pitchFamily="2" charset="2"/>
              </a:rPr>
              <a:t>h</a:t>
            </a:r>
            <a:r>
              <a:rPr lang="en-US" altLang="ja-JP">
                <a:latin typeface="Calibri" panose="020F0502020204030204" pitchFamily="34" charset="0"/>
                <a:sym typeface="Symbol" pitchFamily="2" charset="2"/>
              </a:rPr>
              <a:t> over the entire distribution of instances</a:t>
            </a:r>
          </a:p>
          <a:p>
            <a:pPr eaLnBrk="1" hangingPunct="1"/>
            <a:r>
              <a:rPr lang="en-US" altLang="en-US">
                <a:latin typeface="Calibri" panose="020F0502020204030204" pitchFamily="34" charset="0"/>
                <a:sym typeface="Symbol" pitchFamily="2" charset="2"/>
              </a:rPr>
              <a:t>Underfitting:</a:t>
            </a:r>
          </a:p>
          <a:p>
            <a:pPr lvl="1" eaLnBrk="1" hangingPunct="1"/>
            <a:r>
              <a:rPr lang="en-US" altLang="en-US"/>
              <a:t>The model is too simple, so that both training and test errors are large</a:t>
            </a:r>
            <a:endParaRPr lang="en-US" altLang="en-US">
              <a:latin typeface="Calibri" panose="020F0502020204030204" pitchFamily="34" charset="0"/>
              <a:sym typeface="Symbol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2189726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010" name="Rectangle 2">
            <a:extLst>
              <a:ext uri="{FF2B5EF4-FFF2-40B4-BE49-F238E27FC236}">
                <a16:creationId xmlns:a16="http://schemas.microsoft.com/office/drawing/2014/main" id="{45FFA4C7-EC27-464C-9DF9-73DBDF87FD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cs typeface="+mj-cs"/>
              </a:rPr>
              <a:t>Detecting </a:t>
            </a:r>
            <a:r>
              <a:rPr lang="en-US" dirty="0" err="1">
                <a:cs typeface="+mj-cs"/>
              </a:rPr>
              <a:t>Overfitting</a:t>
            </a:r>
            <a:endParaRPr lang="en-US" dirty="0">
              <a:cs typeface="+mj-cs"/>
            </a:endParaRPr>
          </a:p>
        </p:txBody>
      </p:sp>
      <p:pic>
        <p:nvPicPr>
          <p:cNvPr id="939011" name="Picture 3">
            <a:extLst>
              <a:ext uri="{FF2B5EF4-FFF2-40B4-BE49-F238E27FC236}">
                <a16:creationId xmlns:a16="http://schemas.microsoft.com/office/drawing/2014/main" id="{3C7D7878-3302-EF4B-9C4D-DA9169B6B6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371600"/>
            <a:ext cx="60960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939012" name="Line 4">
            <a:extLst>
              <a:ext uri="{FF2B5EF4-FFF2-40B4-BE49-F238E27FC236}">
                <a16:creationId xmlns:a16="http://schemas.microsoft.com/office/drawing/2014/main" id="{339A39CD-4F4F-FB45-9125-1A1CED333F19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4600" y="1524000"/>
            <a:ext cx="0" cy="4114800"/>
          </a:xfrm>
          <a:prstGeom prst="line">
            <a:avLst/>
          </a:prstGeom>
          <a:noFill/>
          <a:ln w="25400">
            <a:solidFill>
              <a:srgbClr val="800000"/>
            </a:solidFill>
            <a:prstDash val="dash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ＭＳ Ｐゴシック" charset="0"/>
            </a:endParaRPr>
          </a:p>
        </p:txBody>
      </p:sp>
      <p:sp>
        <p:nvSpPr>
          <p:cNvPr id="939013" name="Text Box 5">
            <a:extLst>
              <a:ext uri="{FF2B5EF4-FFF2-40B4-BE49-F238E27FC236}">
                <a16:creationId xmlns:a16="http://schemas.microsoft.com/office/drawing/2014/main" id="{082D710F-6DA8-9B41-9826-DA3CF5FCDD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1752601"/>
            <a:ext cx="16002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>
                <a:latin typeface="Arial" charset="0"/>
                <a:ea typeface="ＭＳ Ｐゴシック" charset="0"/>
              </a:rPr>
              <a:t>Overfitting</a:t>
            </a:r>
            <a:endParaRPr lang="en-US">
              <a:latin typeface="Arial" charset="0"/>
              <a:ea typeface="ＭＳ Ｐゴシック" charset="0"/>
              <a:sym typeface="Symbo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36280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82" name="Rectangle 2">
            <a:extLst>
              <a:ext uri="{FF2B5EF4-FFF2-40B4-BE49-F238E27FC236}">
                <a16:creationId xmlns:a16="http://schemas.microsoft.com/office/drawing/2014/main" id="{F51B85E2-E04A-014B-B81F-5AD19743E8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>
                <a:cs typeface="+mj-cs"/>
              </a:rPr>
              <a:t>Overfitting</a:t>
            </a:r>
            <a:r>
              <a:rPr lang="en-US" dirty="0">
                <a:cs typeface="+mj-cs"/>
              </a:rPr>
              <a:t> in Decision Tree Learning</a:t>
            </a:r>
          </a:p>
        </p:txBody>
      </p:sp>
      <p:sp>
        <p:nvSpPr>
          <p:cNvPr id="942083" name="Rectangle 3">
            <a:extLst>
              <a:ext uri="{FF2B5EF4-FFF2-40B4-BE49-F238E27FC236}">
                <a16:creationId xmlns:a16="http://schemas.microsoft.com/office/drawing/2014/main" id="{C7B943C7-A6A6-6841-99DC-4D50B0DE52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Monotype Sorts" charset="0"/>
              <a:buChar char="l"/>
              <a:defRPr/>
            </a:pPr>
            <a:r>
              <a:rPr lang="en-US" dirty="0" err="1">
                <a:cs typeface="+mn-cs"/>
              </a:rPr>
              <a:t>Overfitting</a:t>
            </a:r>
            <a:r>
              <a:rPr lang="en-US" dirty="0">
                <a:cs typeface="+mn-cs"/>
              </a:rPr>
              <a:t> results in decision trees that are more complex than necessary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>
                <a:cs typeface="+mn-cs"/>
              </a:rPr>
              <a:t>Tree growth went too far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Number of instances gets smaller as we build the tree (e.g., </a:t>
            </a:r>
            <a:r>
              <a:rPr lang="en-US" dirty="0">
                <a:cs typeface="+mn-cs"/>
              </a:rPr>
              <a:t>several leaves match a single example)</a:t>
            </a:r>
          </a:p>
          <a:p>
            <a:pPr>
              <a:buFont typeface="Monotype Sorts" charset="0"/>
              <a:buChar char="l"/>
              <a:defRPr/>
            </a:pPr>
            <a:endParaRPr lang="en-US" dirty="0">
              <a:cs typeface="+mn-cs"/>
            </a:endParaRPr>
          </a:p>
          <a:p>
            <a:pPr>
              <a:buFont typeface="Monotype Sorts" charset="0"/>
              <a:buChar char="l"/>
              <a:defRPr/>
            </a:pPr>
            <a:r>
              <a:rPr lang="en-US" dirty="0">
                <a:cs typeface="+mn-cs"/>
              </a:rPr>
              <a:t>Training error no longer provides a good estimate of how well the tree will perform on previously unseen records</a:t>
            </a:r>
          </a:p>
          <a:p>
            <a:pPr marL="0" indent="0">
              <a:buNone/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95906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178" name="Rectangle 2">
            <a:extLst>
              <a:ext uri="{FF2B5EF4-FFF2-40B4-BE49-F238E27FC236}">
                <a16:creationId xmlns:a16="http://schemas.microsoft.com/office/drawing/2014/main" id="{0CF727A7-2640-2E46-ABAC-E6977D0589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/>
              <a:t>Avoiding Tree Overfitting – Solution 1</a:t>
            </a:r>
          </a:p>
        </p:txBody>
      </p:sp>
      <p:sp>
        <p:nvSpPr>
          <p:cNvPr id="946179" name="Rectangle 3">
            <a:extLst>
              <a:ext uri="{FF2B5EF4-FFF2-40B4-BE49-F238E27FC236}">
                <a16:creationId xmlns:a16="http://schemas.microsoft.com/office/drawing/2014/main" id="{FDEF1E1E-20BE-6F4C-B17B-B105FDA748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752600" y="1143000"/>
            <a:ext cx="8763000" cy="5181600"/>
          </a:xfrm>
        </p:spPr>
        <p:txBody>
          <a:bodyPr/>
          <a:lstStyle/>
          <a:p>
            <a:pPr>
              <a:buFont typeface="Monotype Sorts" charset="0"/>
              <a:buChar char="l"/>
              <a:defRPr/>
            </a:pPr>
            <a:r>
              <a:rPr lang="en-US" sz="2400" dirty="0">
                <a:solidFill>
                  <a:srgbClr val="FF0000"/>
                </a:solidFill>
              </a:rPr>
              <a:t>Pre-Pruning (Early Stopping Rule)</a:t>
            </a:r>
          </a:p>
          <a:p>
            <a:pPr lvl="1">
              <a:buFont typeface="Arial" charset="0"/>
              <a:buChar char="–"/>
              <a:defRPr/>
            </a:pPr>
            <a:r>
              <a:rPr lang="en-US" sz="2400" dirty="0"/>
              <a:t>Stop the algorithm before it becomes a fully-grown tree</a:t>
            </a:r>
          </a:p>
          <a:p>
            <a:pPr lvl="1">
              <a:buFont typeface="Arial" charset="0"/>
              <a:buChar char="–"/>
              <a:defRPr/>
            </a:pPr>
            <a:r>
              <a:rPr lang="en-US" sz="2400" dirty="0"/>
              <a:t>Typical stopping conditions for a node:</a:t>
            </a:r>
          </a:p>
          <a:p>
            <a:pPr lvl="2">
              <a:buFont typeface="Wingdings" charset="0"/>
              <a:buChar char="u"/>
              <a:defRPr/>
            </a:pPr>
            <a:r>
              <a:rPr lang="en-US" sz="2000" dirty="0"/>
              <a:t> Stop if all instances belong to the same class</a:t>
            </a:r>
          </a:p>
          <a:p>
            <a:pPr lvl="2">
              <a:buFont typeface="Wingdings" charset="0"/>
              <a:buChar char="u"/>
              <a:defRPr/>
            </a:pPr>
            <a:r>
              <a:rPr lang="en-US" sz="2000" dirty="0"/>
              <a:t> Stop if all the attribute values are the same</a:t>
            </a:r>
          </a:p>
          <a:p>
            <a:pPr lvl="1">
              <a:buFont typeface="Arial" charset="0"/>
              <a:buChar char="–"/>
              <a:defRPr/>
            </a:pPr>
            <a:r>
              <a:rPr lang="en-US" sz="2400" dirty="0"/>
              <a:t>More restrictive conditions:</a:t>
            </a:r>
          </a:p>
          <a:p>
            <a:pPr lvl="2">
              <a:buFont typeface="Wingdings" charset="0"/>
              <a:buChar char="u"/>
              <a:defRPr/>
            </a:pPr>
            <a:r>
              <a:rPr lang="en-US" sz="2000" dirty="0"/>
              <a:t>Stop if number of instances is less than some user-specified threshold</a:t>
            </a:r>
          </a:p>
          <a:p>
            <a:pPr marL="914400" lvl="2" indent="0">
              <a:buNone/>
              <a:defRPr/>
            </a:pPr>
            <a:endParaRPr lang="en-US" sz="2000" dirty="0"/>
          </a:p>
          <a:p>
            <a:pPr lvl="2">
              <a:buFont typeface="Wingdings" charset="0"/>
              <a:buChar char="u"/>
              <a:defRPr/>
            </a:pPr>
            <a:r>
              <a:rPr lang="en-US" sz="2000" dirty="0"/>
              <a:t>Stop if expanding the current node does not improve impurity measures (e.g., GAIN)</a:t>
            </a:r>
          </a:p>
        </p:txBody>
      </p:sp>
    </p:spTree>
    <p:extLst>
      <p:ext uri="{BB962C8B-B14F-4D97-AF65-F5344CB8AC3E}">
        <p14:creationId xmlns:p14="http://schemas.microsoft.com/office/powerpoint/2010/main" val="12479354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074" name="Rectangle 2">
            <a:extLst>
              <a:ext uri="{FF2B5EF4-FFF2-40B4-BE49-F238E27FC236}">
                <a16:creationId xmlns:a16="http://schemas.microsoft.com/office/drawing/2014/main" id="{4CEDE091-DE57-584D-9B52-60DE75DAD7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cs typeface="+mj-cs"/>
              </a:rPr>
              <a:t>Decision Tree Based Classification</a:t>
            </a:r>
          </a:p>
        </p:txBody>
      </p:sp>
      <p:sp>
        <p:nvSpPr>
          <p:cNvPr id="899075" name="Rectangle 3">
            <a:extLst>
              <a:ext uri="{FF2B5EF4-FFF2-40B4-BE49-F238E27FC236}">
                <a16:creationId xmlns:a16="http://schemas.microsoft.com/office/drawing/2014/main" id="{6BAD4FFB-E9E0-E747-9972-93CB3CB552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Monotype Sorts" charset="0"/>
              <a:buChar char="l"/>
              <a:defRPr/>
            </a:pPr>
            <a:r>
              <a:rPr lang="en-US" dirty="0">
                <a:cs typeface="+mn-cs"/>
              </a:rPr>
              <a:t>Advantages: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Inexpensive to construct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Extremely fast at classifying unknown records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Easy to interpret for small-sized trees</a:t>
            </a:r>
          </a:p>
          <a:p>
            <a:pPr>
              <a:buFont typeface="Monotype Sorts" charset="0"/>
              <a:buChar char="l"/>
              <a:defRPr/>
            </a:pPr>
            <a:endParaRPr lang="en-US" dirty="0"/>
          </a:p>
          <a:p>
            <a:pPr>
              <a:buFont typeface="Monotype Sorts" charset="0"/>
              <a:buChar char="l"/>
              <a:defRPr/>
            </a:pPr>
            <a:r>
              <a:rPr lang="en-US" dirty="0"/>
              <a:t>Disadvantages: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Redundancy</a:t>
            </a:r>
          </a:p>
          <a:p>
            <a:pPr lvl="1">
              <a:buFont typeface="Arial" charset="0"/>
              <a:buChar char="–"/>
              <a:defRPr/>
            </a:pPr>
            <a:r>
              <a:rPr lang="en-US" dirty="0"/>
              <a:t>Need to retrain with new data</a:t>
            </a:r>
          </a:p>
        </p:txBody>
      </p:sp>
    </p:spTree>
    <p:extLst>
      <p:ext uri="{BB962C8B-B14F-4D97-AF65-F5344CB8AC3E}">
        <p14:creationId xmlns:p14="http://schemas.microsoft.com/office/powerpoint/2010/main" val="1348817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2">
            <a:extLst>
              <a:ext uri="{FF2B5EF4-FFF2-40B4-BE49-F238E27FC236}">
                <a16:creationId xmlns:a16="http://schemas.microsoft.com/office/drawing/2014/main" id="{4DF20FC1-5B4A-4C4C-8E84-7C832B7D29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Linear regression</a:t>
            </a:r>
          </a:p>
        </p:txBody>
      </p:sp>
      <p:sp>
        <p:nvSpPr>
          <p:cNvPr id="10242" name="Rectangle 5">
            <a:extLst>
              <a:ext uri="{FF2B5EF4-FFF2-40B4-BE49-F238E27FC236}">
                <a16:creationId xmlns:a16="http://schemas.microsoft.com/office/drawing/2014/main" id="{C7EC3381-1AAE-634C-A7D5-73BF43C588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2379664"/>
            <a:ext cx="91440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2000" b="0" baseline="0" dirty="0">
                <a:solidFill>
                  <a:schemeClr val="tx1"/>
                </a:solidFill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regression, one variable is considered independent (=predictor) variable (</a:t>
            </a:r>
            <a:r>
              <a:rPr lang="en-US" altLang="en-US" sz="2000" b="0" i="1" baseline="0" dirty="0">
                <a:solidFill>
                  <a:schemeClr val="tx1"/>
                </a:solidFill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altLang="en-US" sz="2000" b="0" baseline="0" dirty="0">
                <a:solidFill>
                  <a:schemeClr val="tx1"/>
                </a:solidFill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and the other the dependent (=outcome) variable </a:t>
            </a:r>
            <a:r>
              <a:rPr lang="en-US" altLang="en-US" sz="2000" b="0" i="1" baseline="0" dirty="0">
                <a:solidFill>
                  <a:schemeClr val="tx1"/>
                </a:solidFill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altLang="en-US" sz="2000" b="0" baseline="0" dirty="0">
                <a:solidFill>
                  <a:schemeClr val="tx1"/>
                </a:solidFill>
                <a:latin typeface="Tahoma" panose="020B060403050404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altLang="en-US" sz="2000" b="0" baseline="0" dirty="0">
                <a:solidFill>
                  <a:schemeClr val="tx1"/>
                </a:solidFill>
                <a:latin typeface="Tahom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1565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2">
            <a:extLst>
              <a:ext uri="{FF2B5EF4-FFF2-40B4-BE49-F238E27FC236}">
                <a16:creationId xmlns:a16="http://schemas.microsoft.com/office/drawing/2014/main" id="{572CEE77-8B80-9D4F-ADC5-E268C769F2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 is “Linear”?</a:t>
            </a:r>
          </a:p>
        </p:txBody>
      </p:sp>
      <p:sp>
        <p:nvSpPr>
          <p:cNvPr id="11266" name="Rectangle 3">
            <a:extLst>
              <a:ext uri="{FF2B5EF4-FFF2-40B4-BE49-F238E27FC236}">
                <a16:creationId xmlns:a16="http://schemas.microsoft.com/office/drawing/2014/main" id="{D7ADB4DE-CF6D-7F46-A0C7-1E61F628E0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Remember this:</a:t>
            </a:r>
          </a:p>
          <a:p>
            <a:pPr eaLnBrk="1" hangingPunct="1"/>
            <a:r>
              <a:rPr lang="en-US" altLang="en-US" i="1"/>
              <a:t>Y=mX+B?</a:t>
            </a:r>
          </a:p>
        </p:txBody>
      </p:sp>
      <p:grpSp>
        <p:nvGrpSpPr>
          <p:cNvPr id="972804" name="Group 4">
            <a:extLst>
              <a:ext uri="{FF2B5EF4-FFF2-40B4-BE49-F238E27FC236}">
                <a16:creationId xmlns:a16="http://schemas.microsoft.com/office/drawing/2014/main" id="{19317E3B-3187-9741-9E6B-F4FA0E39A110}"/>
              </a:ext>
            </a:extLst>
          </p:cNvPr>
          <p:cNvGrpSpPr>
            <a:grpSpLocks/>
          </p:cNvGrpSpPr>
          <p:nvPr/>
        </p:nvGrpSpPr>
        <p:grpSpPr bwMode="auto">
          <a:xfrm>
            <a:off x="4343400" y="2895600"/>
            <a:ext cx="4800600" cy="3276600"/>
            <a:chOff x="1776" y="1824"/>
            <a:chExt cx="3024" cy="2064"/>
          </a:xfrm>
        </p:grpSpPr>
        <p:sp>
          <p:nvSpPr>
            <p:cNvPr id="11276" name="Line 5">
              <a:extLst>
                <a:ext uri="{FF2B5EF4-FFF2-40B4-BE49-F238E27FC236}">
                  <a16:creationId xmlns:a16="http://schemas.microsoft.com/office/drawing/2014/main" id="{E49C5EA2-9A29-694E-B4C6-6C27E2A705D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20" y="1824"/>
              <a:ext cx="0" cy="206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77" name="Line 6">
              <a:extLst>
                <a:ext uri="{FF2B5EF4-FFF2-40B4-BE49-F238E27FC236}">
                  <a16:creationId xmlns:a16="http://schemas.microsoft.com/office/drawing/2014/main" id="{08CF6260-DC8E-BF47-A266-643D476142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776" y="2832"/>
              <a:ext cx="273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78" name="Line 7">
              <a:extLst>
                <a:ext uri="{FF2B5EF4-FFF2-40B4-BE49-F238E27FC236}">
                  <a16:creationId xmlns:a16="http://schemas.microsoft.com/office/drawing/2014/main" id="{8C8192A1-A8B0-2D48-9209-1C0F9502038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80" y="1920"/>
              <a:ext cx="1920" cy="1632"/>
            </a:xfrm>
            <a:prstGeom prst="line">
              <a:avLst/>
            </a:prstGeom>
            <a:noFill/>
            <a:ln w="12700">
              <a:solidFill>
                <a:srgbClr val="3333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72808" name="Group 8">
            <a:extLst>
              <a:ext uri="{FF2B5EF4-FFF2-40B4-BE49-F238E27FC236}">
                <a16:creationId xmlns:a16="http://schemas.microsoft.com/office/drawing/2014/main" id="{03E2CBC3-DD06-C849-866E-4B60B1D12223}"/>
              </a:ext>
            </a:extLst>
          </p:cNvPr>
          <p:cNvGrpSpPr>
            <a:grpSpLocks/>
          </p:cNvGrpSpPr>
          <p:nvPr/>
        </p:nvGrpSpPr>
        <p:grpSpPr bwMode="auto">
          <a:xfrm>
            <a:off x="3733800" y="5029200"/>
            <a:ext cx="2971800" cy="533400"/>
            <a:chOff x="1392" y="3168"/>
            <a:chExt cx="1872" cy="336"/>
          </a:xfrm>
        </p:grpSpPr>
        <p:sp>
          <p:nvSpPr>
            <p:cNvPr id="11273" name="Oval 9">
              <a:extLst>
                <a:ext uri="{FF2B5EF4-FFF2-40B4-BE49-F238E27FC236}">
                  <a16:creationId xmlns:a16="http://schemas.microsoft.com/office/drawing/2014/main" id="{9FE0DA81-B326-774A-906C-44B75BF715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8" y="3216"/>
              <a:ext cx="336" cy="288"/>
            </a:xfrm>
            <a:prstGeom prst="ellips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1274" name="Text Box 10">
              <a:extLst>
                <a:ext uri="{FF2B5EF4-FFF2-40B4-BE49-F238E27FC236}">
                  <a16:creationId xmlns:a16="http://schemas.microsoft.com/office/drawing/2014/main" id="{E357AC65-55DC-554D-9F35-43C888BF677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92" y="3168"/>
              <a:ext cx="432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800" b="0" i="1" baseline="0">
                  <a:solidFill>
                    <a:srgbClr val="FF0000"/>
                  </a:solidFill>
                </a:rPr>
                <a:t>B</a:t>
              </a:r>
            </a:p>
          </p:txBody>
        </p:sp>
        <p:sp>
          <p:nvSpPr>
            <p:cNvPr id="11275" name="Line 11">
              <a:extLst>
                <a:ext uri="{FF2B5EF4-FFF2-40B4-BE49-F238E27FC236}">
                  <a16:creationId xmlns:a16="http://schemas.microsoft.com/office/drawing/2014/main" id="{0B2F9FF1-B981-7A48-86BC-DF0FCF92C9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80" y="3360"/>
              <a:ext cx="1392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72812" name="Group 12">
            <a:extLst>
              <a:ext uri="{FF2B5EF4-FFF2-40B4-BE49-F238E27FC236}">
                <a16:creationId xmlns:a16="http://schemas.microsoft.com/office/drawing/2014/main" id="{DB5DD6B3-CC9E-9B45-B0DD-A52DFD82C134}"/>
              </a:ext>
            </a:extLst>
          </p:cNvPr>
          <p:cNvGrpSpPr>
            <a:grpSpLocks/>
          </p:cNvGrpSpPr>
          <p:nvPr/>
        </p:nvGrpSpPr>
        <p:grpSpPr bwMode="auto">
          <a:xfrm>
            <a:off x="7848600" y="3124200"/>
            <a:ext cx="1752600" cy="1066800"/>
            <a:chOff x="3984" y="1968"/>
            <a:chExt cx="1104" cy="672"/>
          </a:xfrm>
        </p:grpSpPr>
        <p:sp>
          <p:nvSpPr>
            <p:cNvPr id="11270" name="Line 13">
              <a:extLst>
                <a:ext uri="{FF2B5EF4-FFF2-40B4-BE49-F238E27FC236}">
                  <a16:creationId xmlns:a16="http://schemas.microsoft.com/office/drawing/2014/main" id="{45D0D574-D1B6-B546-ACC4-54A4D05F54F6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984" y="2640"/>
              <a:ext cx="816" cy="0"/>
            </a:xfrm>
            <a:prstGeom prst="line">
              <a:avLst/>
            </a:prstGeom>
            <a:noFill/>
            <a:ln w="9525">
              <a:solidFill>
                <a:srgbClr val="FF66FF"/>
              </a:solidFill>
              <a:round/>
              <a:headEnd type="stealth" w="lg" len="lg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71" name="Line 14">
              <a:extLst>
                <a:ext uri="{FF2B5EF4-FFF2-40B4-BE49-F238E27FC236}">
                  <a16:creationId xmlns:a16="http://schemas.microsoft.com/office/drawing/2014/main" id="{3C283121-2238-F641-9C2F-A4A4BAA29EA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00" y="1968"/>
              <a:ext cx="0" cy="672"/>
            </a:xfrm>
            <a:prstGeom prst="line">
              <a:avLst/>
            </a:prstGeom>
            <a:noFill/>
            <a:ln w="9525">
              <a:solidFill>
                <a:srgbClr val="FF66FF"/>
              </a:solidFill>
              <a:round/>
              <a:headEnd type="stealth" w="lg" len="lg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1272" name="Text Box 15">
              <a:extLst>
                <a:ext uri="{FF2B5EF4-FFF2-40B4-BE49-F238E27FC236}">
                  <a16:creationId xmlns:a16="http://schemas.microsoft.com/office/drawing/2014/main" id="{3A8A9DBB-6F90-F54D-B7AE-BD3067DE22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12" y="2304"/>
              <a:ext cx="576" cy="32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 baseline="-25000">
                  <a:solidFill>
                    <a:schemeClr val="hlink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altLang="en-US" sz="2800" b="0" baseline="0">
                  <a:solidFill>
                    <a:srgbClr val="FF66FF"/>
                  </a:solidFill>
                </a:rPr>
                <a:t>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437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728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728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728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728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728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728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2">
            <a:extLst>
              <a:ext uri="{FF2B5EF4-FFF2-40B4-BE49-F238E27FC236}">
                <a16:creationId xmlns:a16="http://schemas.microsoft.com/office/drawing/2014/main" id="{19374B56-F115-1D41-99C7-D6010D7054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What’s Slope?</a:t>
            </a:r>
          </a:p>
        </p:txBody>
      </p:sp>
      <p:sp>
        <p:nvSpPr>
          <p:cNvPr id="12290" name="Text Box 3">
            <a:extLst>
              <a:ext uri="{FF2B5EF4-FFF2-40B4-BE49-F238E27FC236}">
                <a16:creationId xmlns:a16="http://schemas.microsoft.com/office/drawing/2014/main" id="{9E5D0CB3-6806-854F-BBCB-0E5737A8EB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2362200"/>
            <a:ext cx="7772400" cy="222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1pPr>
            <a:lvl2pPr marL="742950" indent="-28575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2pPr>
            <a:lvl3pPr marL="11430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3pPr>
            <a:lvl4pPr marL="16002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4pPr>
            <a:lvl5pPr marL="2057400" indent="-228600"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 baseline="-25000">
                <a:solidFill>
                  <a:schemeClr val="hlink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2800" b="0" baseline="0">
                <a:solidFill>
                  <a:schemeClr val="tx1"/>
                </a:solidFill>
              </a:rPr>
              <a:t>A slope of 2 means that every 1-unit change in X yields a 2-unit change in Y.</a:t>
            </a:r>
          </a:p>
          <a:p>
            <a:pPr>
              <a:spcBef>
                <a:spcPct val="50000"/>
              </a:spcBef>
            </a:pPr>
            <a:endParaRPr lang="en-US" altLang="en-US" sz="2800" b="0" baseline="0">
              <a:solidFill>
                <a:schemeClr val="tx1"/>
              </a:solidFill>
            </a:endParaRPr>
          </a:p>
          <a:p>
            <a:pPr>
              <a:spcBef>
                <a:spcPct val="50000"/>
              </a:spcBef>
            </a:pPr>
            <a:endParaRPr lang="en-US" altLang="en-US" sz="2800" b="0" baseline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307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2">
            <a:extLst>
              <a:ext uri="{FF2B5EF4-FFF2-40B4-BE49-F238E27FC236}">
                <a16:creationId xmlns:a16="http://schemas.microsoft.com/office/drawing/2014/main" id="{DF62DFBA-13A5-7D41-993D-22924382D0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Prediction</a:t>
            </a:r>
          </a:p>
        </p:txBody>
      </p:sp>
      <p:sp>
        <p:nvSpPr>
          <p:cNvPr id="13314" name="Rectangle 3">
            <a:extLst>
              <a:ext uri="{FF2B5EF4-FFF2-40B4-BE49-F238E27FC236}">
                <a16:creationId xmlns:a16="http://schemas.microsoft.com/office/drawing/2014/main" id="{A34BFF67-FE6B-3F4B-BE5D-09DAA4C8EF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885950"/>
            <a:ext cx="8686800" cy="4171950"/>
          </a:xfrm>
        </p:spPr>
        <p:txBody>
          <a:bodyPr/>
          <a:lstStyle/>
          <a:p>
            <a:pPr eaLnBrk="1" hangingPunct="1">
              <a:spcBef>
                <a:spcPct val="50000"/>
              </a:spcBef>
              <a:buClrTx/>
              <a:buFontTx/>
              <a:buNone/>
            </a:pPr>
            <a:r>
              <a:rPr lang="en-US" altLang="en-US" dirty="0">
                <a:latin typeface="Times New Roman" panose="02020603050405020304" pitchFamily="18" charset="0"/>
              </a:rPr>
              <a:t>If you know something about X, this knowledge helps you predict something about Y.  </a:t>
            </a:r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5788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1516</TotalTime>
  <Words>2373</Words>
  <Application>Microsoft Macintosh PowerPoint</Application>
  <PresentationFormat>Widescreen</PresentationFormat>
  <Paragraphs>427</Paragraphs>
  <Slides>54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54</vt:i4>
      </vt:variant>
    </vt:vector>
  </HeadingPairs>
  <TitlesOfParts>
    <vt:vector size="71" baseType="lpstr">
      <vt:lpstr>ＭＳ Ｐゴシック</vt:lpstr>
      <vt:lpstr>SimSun</vt:lpstr>
      <vt:lpstr>游ゴシック</vt:lpstr>
      <vt:lpstr>Arial</vt:lpstr>
      <vt:lpstr>Calibri</vt:lpstr>
      <vt:lpstr>Calibri Light</vt:lpstr>
      <vt:lpstr>Courier New</vt:lpstr>
      <vt:lpstr>Monotype Corsiva</vt:lpstr>
      <vt:lpstr>Monotype Sorts</vt:lpstr>
      <vt:lpstr>Symbol</vt:lpstr>
      <vt:lpstr>Tahoma</vt:lpstr>
      <vt:lpstr>Times</vt:lpstr>
      <vt:lpstr>Times New Roman</vt:lpstr>
      <vt:lpstr>Wingdings</vt:lpstr>
      <vt:lpstr>Office Theme</vt:lpstr>
      <vt:lpstr>Equation</vt:lpstr>
      <vt:lpstr>Clip</vt:lpstr>
      <vt:lpstr>PowerPoint Presentation</vt:lpstr>
      <vt:lpstr>PowerPoint Presentation</vt:lpstr>
      <vt:lpstr>Linear Correlation</vt:lpstr>
      <vt:lpstr>Linear Correlation</vt:lpstr>
      <vt:lpstr>Linear Correlation</vt:lpstr>
      <vt:lpstr>Linear regression</vt:lpstr>
      <vt:lpstr>What is “Linear”?</vt:lpstr>
      <vt:lpstr>What’s Slope?</vt:lpstr>
      <vt:lpstr>Prediction</vt:lpstr>
      <vt:lpstr>Regression equation…</vt:lpstr>
      <vt:lpstr>Predicted value for an individual…</vt:lpstr>
      <vt:lpstr>PowerPoint Presentation</vt:lpstr>
      <vt:lpstr>Assumptions (or the fine print)</vt:lpstr>
      <vt:lpstr>PowerPoint Presentation</vt:lpstr>
      <vt:lpstr>Regression Picture</vt:lpstr>
      <vt:lpstr>Multiple Linear Regression</vt:lpstr>
      <vt:lpstr>Residual Analysis for Linearity</vt:lpstr>
      <vt:lpstr>Residual Analysis for  Homoscedasticity </vt:lpstr>
      <vt:lpstr>PowerPoint Presentation</vt:lpstr>
      <vt:lpstr>Fitting of Models – Known Issues</vt:lpstr>
      <vt:lpstr>Fitting of Models – Known Issues</vt:lpstr>
      <vt:lpstr>Other types of multivariate regression</vt:lpstr>
      <vt:lpstr>Linear Regression Algorithm in Nut Shell</vt:lpstr>
      <vt:lpstr>PowerPoint Presentation</vt:lpstr>
      <vt:lpstr>Machine Learning</vt:lpstr>
      <vt:lpstr>Categorical Response Variables</vt:lpstr>
      <vt:lpstr>Example: Height predicts Gender</vt:lpstr>
      <vt:lpstr>PowerPoint Presentation</vt:lpstr>
      <vt:lpstr>π = Proportion of “Success”</vt:lpstr>
      <vt:lpstr>Binary Logistic Regression Model</vt:lpstr>
      <vt:lpstr>Binary Logistic Regression via R</vt:lpstr>
      <vt:lpstr>PowerPoint Presentation</vt:lpstr>
      <vt:lpstr>&gt; plot(fitted(logitmodel)~Pulse$Hgt)</vt:lpstr>
      <vt:lpstr>Odds</vt:lpstr>
      <vt:lpstr>Odds</vt:lpstr>
      <vt:lpstr>Interpreting “Slope” using Odds Ratio</vt:lpstr>
      <vt:lpstr> 3. Intro Decision Trees</vt:lpstr>
      <vt:lpstr>Decision Trees</vt:lpstr>
      <vt:lpstr>Attribute-based representations</vt:lpstr>
      <vt:lpstr>Decision trees</vt:lpstr>
      <vt:lpstr>Decision tree learning</vt:lpstr>
      <vt:lpstr>Choosing an attribute</vt:lpstr>
      <vt:lpstr>Using information theory</vt:lpstr>
      <vt:lpstr>Using information theory</vt:lpstr>
      <vt:lpstr>Using Information Theory</vt:lpstr>
      <vt:lpstr>Example</vt:lpstr>
      <vt:lpstr>Information gain</vt:lpstr>
      <vt:lpstr>Information gain</vt:lpstr>
      <vt:lpstr>Continuous Variables</vt:lpstr>
      <vt:lpstr>Overfitting and Underfitting</vt:lpstr>
      <vt:lpstr>Detecting Overfitting</vt:lpstr>
      <vt:lpstr>Overfitting in Decision Tree Learning</vt:lpstr>
      <vt:lpstr>Avoiding Tree Overfitting – Solution 1</vt:lpstr>
      <vt:lpstr>Decision Tree Based Classification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Parag Pradhan</dc:creator>
  <cp:lastModifiedBy>Parag Pradhan</cp:lastModifiedBy>
  <cp:revision>30</cp:revision>
  <dcterms:created xsi:type="dcterms:W3CDTF">2018-02-02T21:02:55Z</dcterms:created>
  <dcterms:modified xsi:type="dcterms:W3CDTF">2018-06-24T04:48:24Z</dcterms:modified>
</cp:coreProperties>
</file>

<file path=docProps/thumbnail.jpeg>
</file>